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ink/ink1.xml" ContentType="application/inkml+xml"/>
  <Override PartName="/ppt/ink/ink2.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sldIdLst>
    <p:sldId id="256" r:id="rId2"/>
    <p:sldId id="264" r:id="rId3"/>
    <p:sldId id="257" r:id="rId4"/>
    <p:sldId id="261" r:id="rId5"/>
    <p:sldId id="265" r:id="rId6"/>
    <p:sldId id="274" r:id="rId7"/>
    <p:sldId id="267" r:id="rId8"/>
    <p:sldId id="272" r:id="rId9"/>
    <p:sldId id="273" r:id="rId10"/>
    <p:sldId id="263" r:id="rId11"/>
    <p:sldId id="26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eryb" initials="j" lastIdx="7" clrIdx="0">
    <p:extLst>
      <p:ext uri="{19B8F6BF-5375-455C-9EA6-DF929625EA0E}">
        <p15:presenceInfo xmlns:p15="http://schemas.microsoft.com/office/powerpoint/2012/main" userId="jefferyb" providerId="None"/>
      </p:ext>
    </p:extLst>
  </p:cmAuthor>
  <p:cmAuthor id="2" name="novik2nu" initials="n" lastIdx="11" clrIdx="1">
    <p:extLst>
      <p:ext uri="{19B8F6BF-5375-455C-9EA6-DF929625EA0E}">
        <p15:presenceInfo xmlns:p15="http://schemas.microsoft.com/office/powerpoint/2012/main" userId="novik2n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72"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ink/ink1.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ink/ink2.xml><?xml version="1.0" encoding="utf-8"?>
<inkml:ink xmlns:inkml="http://www.w3.org/2003/InkML">
  <inkml:definitions>
    <inkml:context xml:id="ctx0">
      <inkml:inkSource xml:id="inkSrc0">
        <inkml:traceFormat>
          <inkml:channel name="X" type="integer" max="1920" units="cm"/>
          <inkml:channel name="Y" type="integer" max="1200" units="cm"/>
          <inkml:channel name="T" type="integer" max="2.14748E9" units="dev"/>
        </inkml:traceFormat>
        <inkml:channelProperties>
          <inkml:channelProperty channel="X" name="resolution" value="57.14286" units="1/cm"/>
          <inkml:channelProperty channel="Y" name="resolution" value="57.14286" units="1/cm"/>
          <inkml:channelProperty channel="T" name="resolution" value="1" units="1/dev"/>
        </inkml:channelProperties>
      </inkml:inkSource>
      <inkml:timestamp xml:id="ts0" timeString="2023-12-03T01:04:13.906"/>
    </inkml:context>
    <inkml:brush xml:id="br0">
      <inkml:brushProperty name="width" value="0.33333" units="cm"/>
      <inkml:brushProperty name="height" value="0.66667" units="cm"/>
      <inkml:brushProperty name="color" value="#FFFF00"/>
      <inkml:brushProperty name="tip" value="rectangle"/>
      <inkml:brushProperty name="rasterOp" value="maskPen"/>
      <inkml:brushProperty name="fitToCurve" value="1"/>
    </inkml:brush>
  </inkml:definitions>
  <inkml:trace contextRef="#ctx0" brushRef="#br0">0 0 0,'26'0'0,"1"27"0,-1-27 31,0 0-31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0199222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195820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022095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4424818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711549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2504923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8730376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199626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2640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96593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3939223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730517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1780373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4222472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3CE3CB9-2F83-44BF-835B-B897292C3026}" type="datetimeFigureOut">
              <a:rPr lang="en-CA" smtClean="0"/>
              <a:t>2024-06-01</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Tree>
    <p:extLst>
      <p:ext uri="{BB962C8B-B14F-4D97-AF65-F5344CB8AC3E}">
        <p14:creationId xmlns:p14="http://schemas.microsoft.com/office/powerpoint/2010/main" val="2692799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7D1B3EF7-3553-4FDC-8590-B949F667910C}" type="slidenum">
              <a:rPr lang="en-CA" smtClean="0"/>
              <a:t>‹#›</a:t>
            </a:fld>
            <a:endParaRPr lang="en-CA" dirty="0"/>
          </a:p>
        </p:txBody>
      </p:sp>
      <p:sp>
        <p:nvSpPr>
          <p:cNvPr id="5" name="Date Placeholder 4"/>
          <p:cNvSpPr>
            <a:spLocks noGrp="1"/>
          </p:cNvSpPr>
          <p:nvPr>
            <p:ph type="dt" sz="half" idx="10"/>
          </p:nvPr>
        </p:nvSpPr>
        <p:spPr/>
        <p:txBody>
          <a:bodyPr/>
          <a:lstStyle/>
          <a:p>
            <a:fld id="{63CE3CB9-2F83-44BF-835B-B897292C3026}" type="datetimeFigureOut">
              <a:rPr lang="en-CA" smtClean="0"/>
              <a:t>2024-06-01</a:t>
            </a:fld>
            <a:endParaRPr lang="en-CA" dirty="0"/>
          </a:p>
        </p:txBody>
      </p:sp>
    </p:spTree>
    <p:extLst>
      <p:ext uri="{BB962C8B-B14F-4D97-AF65-F5344CB8AC3E}">
        <p14:creationId xmlns:p14="http://schemas.microsoft.com/office/powerpoint/2010/main" val="9068370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63CE3CB9-2F83-44BF-835B-B897292C3026}" type="datetimeFigureOut">
              <a:rPr lang="en-CA" smtClean="0"/>
              <a:t>2024-06-01</a:t>
            </a:fld>
            <a:endParaRPr lang="en-CA"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1B3EF7-3553-4FDC-8590-B949F667910C}" type="slidenum">
              <a:rPr lang="en-CA" smtClean="0"/>
              <a:t>‹#›</a:t>
            </a:fld>
            <a:endParaRPr lang="en-CA" dirty="0"/>
          </a:p>
        </p:txBody>
      </p:sp>
    </p:spTree>
    <p:extLst>
      <p:ext uri="{BB962C8B-B14F-4D97-AF65-F5344CB8AC3E}">
        <p14:creationId xmlns:p14="http://schemas.microsoft.com/office/powerpoint/2010/main" val="591845104"/>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 id="2147483713" r:id="rId12"/>
    <p:sldLayoutId id="2147483714" r:id="rId13"/>
    <p:sldLayoutId id="2147483715" r:id="rId14"/>
    <p:sldLayoutId id="2147483716" r:id="rId15"/>
    <p:sldLayoutId id="2147483717"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res.mdpi.com/ijerph/ijerph-16-00678/article_deploy/ijerph-16-00678.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7" Type="http://schemas.openxmlformats.org/officeDocument/2006/relationships/image" Target="../media/image4.emf"/><Relationship Id="rId2" Type="http://schemas.openxmlformats.org/officeDocument/2006/relationships/customXml" Target="../ink/ink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ustomXml" Target="../ink/ink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403F3-DDC2-A805-DB75-392F7FFA6EF7}"/>
              </a:ext>
            </a:extLst>
          </p:cNvPr>
          <p:cNvSpPr>
            <a:spLocks noGrp="1"/>
          </p:cNvSpPr>
          <p:nvPr>
            <p:ph type="ctrTitle"/>
          </p:nvPr>
        </p:nvSpPr>
        <p:spPr/>
        <p:txBody>
          <a:bodyPr>
            <a:noAutofit/>
          </a:bodyPr>
          <a:lstStyle/>
          <a:p>
            <a:r>
              <a:rPr lang="en-US" sz="4000" dirty="0">
                <a:solidFill>
                  <a:schemeClr val="accent2">
                    <a:lumMod val="75000"/>
                  </a:schemeClr>
                </a:solidFill>
                <a:latin typeface="Calibri" panose="020F0502020204030204" pitchFamily="34" charset="0"/>
                <a:cs typeface="Calibri" panose="020F0502020204030204" pitchFamily="34" charset="0"/>
              </a:rPr>
              <a:t>Chapter 10 - Understanding and Supporting Immigrants and New International </a:t>
            </a:r>
            <a:r>
              <a:rPr lang="en-US" sz="4000" dirty="0" err="1">
                <a:solidFill>
                  <a:schemeClr val="accent2">
                    <a:lumMod val="75000"/>
                  </a:schemeClr>
                </a:solidFill>
                <a:latin typeface="Calibri" panose="020F0502020204030204" pitchFamily="34" charset="0"/>
                <a:cs typeface="Calibri" panose="020F0502020204030204" pitchFamily="34" charset="0"/>
              </a:rPr>
              <a:t>Arrivants</a:t>
            </a:r>
            <a:r>
              <a:rPr lang="en-US" sz="4000" dirty="0">
                <a:solidFill>
                  <a:schemeClr val="accent2">
                    <a:lumMod val="75000"/>
                  </a:schemeClr>
                </a:solidFill>
                <a:latin typeface="Calibri" panose="020F0502020204030204" pitchFamily="34" charset="0"/>
                <a:cs typeface="Calibri" panose="020F0502020204030204" pitchFamily="34" charset="0"/>
              </a:rPr>
              <a:t> in Rural and Northern Communities</a:t>
            </a:r>
            <a:endParaRPr lang="en-CA" sz="4000" dirty="0">
              <a:solidFill>
                <a:schemeClr val="accent2">
                  <a:lumMod val="75000"/>
                </a:schemeClr>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69E0149E-5200-B0DB-E211-D7CF4E71689F}"/>
              </a:ext>
            </a:extLst>
          </p:cNvPr>
          <p:cNvSpPr>
            <a:spLocks noGrp="1"/>
          </p:cNvSpPr>
          <p:nvPr>
            <p:ph type="subTitle" idx="1"/>
          </p:nvPr>
        </p:nvSpPr>
        <p:spPr/>
        <p:txBody>
          <a:bodyPr>
            <a:normAutofit/>
          </a:bodyPr>
          <a:lstStyle/>
          <a:p>
            <a:r>
              <a:rPr lang="de-DE" sz="2400" dirty="0">
                <a:solidFill>
                  <a:schemeClr val="tx1"/>
                </a:solidFill>
                <a:latin typeface="Calibri" panose="020F0502020204030204" pitchFamily="34" charset="0"/>
                <a:cs typeface="Calibri" panose="020F0502020204030204" pitchFamily="34" charset="0"/>
              </a:rPr>
              <a:t>Judy White</a:t>
            </a:r>
          </a:p>
        </p:txBody>
      </p:sp>
    </p:spTree>
    <p:extLst>
      <p:ext uri="{BB962C8B-B14F-4D97-AF65-F5344CB8AC3E}">
        <p14:creationId xmlns:p14="http://schemas.microsoft.com/office/powerpoint/2010/main" val="8347543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F03F8-0F8A-2800-23C6-84B6FA1E446B}"/>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Conclusion</a:t>
            </a:r>
          </a:p>
        </p:txBody>
      </p:sp>
      <p:sp>
        <p:nvSpPr>
          <p:cNvPr id="3" name="Content Placeholder 2">
            <a:extLst>
              <a:ext uri="{FF2B5EF4-FFF2-40B4-BE49-F238E27FC236}">
                <a16:creationId xmlns:a16="http://schemas.microsoft.com/office/drawing/2014/main" id="{290788D9-7D9B-3C39-1587-19FFD430FF42}"/>
              </a:ext>
            </a:extLst>
          </p:cNvPr>
          <p:cNvSpPr>
            <a:spLocks noGrp="1"/>
          </p:cNvSpPr>
          <p:nvPr>
            <p:ph idx="1"/>
          </p:nvPr>
        </p:nvSpPr>
        <p:spPr>
          <a:xfrm>
            <a:off x="677333" y="1554302"/>
            <a:ext cx="8787301" cy="3880773"/>
          </a:xfrm>
        </p:spPr>
        <p:txBody>
          <a:bodyPr>
            <a:noAutofit/>
          </a:bodyPr>
          <a:lstStyle/>
          <a:p>
            <a:r>
              <a:rPr lang="en-US" sz="2200" dirty="0">
                <a:latin typeface="Calibri" panose="020F0502020204030204" pitchFamily="34" charset="0"/>
                <a:cs typeface="Calibri" panose="020F0502020204030204" pitchFamily="34" charset="0"/>
              </a:rPr>
              <a:t>Social workers are challenged to understand Canada's longstanding history of racism and the importance of open discussion focused on unraveling root causes in order to address equity and inclusion.</a:t>
            </a:r>
          </a:p>
          <a:p>
            <a:r>
              <a:rPr lang="en-US" sz="2200" dirty="0">
                <a:latin typeface="Calibri" panose="020F0502020204030204" pitchFamily="34" charset="0"/>
                <a:cs typeface="Calibri" panose="020F0502020204030204" pitchFamily="34" charset="0"/>
              </a:rPr>
              <a:t>Social workers have a role to play to build bridges between newcomers, residents, and others connected to these locations.</a:t>
            </a:r>
          </a:p>
          <a:p>
            <a:r>
              <a:rPr lang="en-US" sz="2200" dirty="0">
                <a:latin typeface="Calibri" panose="020F0502020204030204" pitchFamily="34" charset="0"/>
                <a:cs typeface="Calibri" panose="020F0502020204030204" pitchFamily="34" charset="0"/>
              </a:rPr>
              <a:t>The United Nations Declaration on the Rights of Indigenous Peoples, along with the Truth and Reconciliation Calls to Action, provides documents that social workers can use to facilitate new ways of building relationships and working with Indigenous peoples and Canadian peoples.</a:t>
            </a:r>
          </a:p>
          <a:p>
            <a:r>
              <a:rPr lang="en-US" sz="2200" dirty="0">
                <a:latin typeface="Calibri" panose="020F0502020204030204" pitchFamily="34" charset="0"/>
                <a:cs typeface="Calibri" panose="020F0502020204030204" pitchFamily="34" charset="0"/>
              </a:rPr>
              <a:t>Participating in ethical practice with newcomers in Canada’s rural and northern communities calls on social workers to push themselves to be open to the forever changing and complex realities and contexts of these </a:t>
            </a:r>
            <a:r>
              <a:rPr lang="en-US" sz="2200" dirty="0" err="1">
                <a:latin typeface="Calibri" panose="020F0502020204030204" pitchFamily="34" charset="0"/>
                <a:cs typeface="Calibri" panose="020F0502020204030204" pitchFamily="34" charset="0"/>
              </a:rPr>
              <a:t>arrivants</a:t>
            </a:r>
            <a:r>
              <a:rPr lang="en-US" sz="2200" dirty="0">
                <a:latin typeface="Calibri" panose="020F0502020204030204" pitchFamily="34" charset="0"/>
                <a:cs typeface="Calibri" panose="020F0502020204030204" pitchFamily="34" charset="0"/>
              </a:rPr>
              <a:t>, settlers, and communities.</a:t>
            </a:r>
          </a:p>
        </p:txBody>
      </p:sp>
    </p:spTree>
    <p:extLst>
      <p:ext uri="{BB962C8B-B14F-4D97-AF65-F5344CB8AC3E}">
        <p14:creationId xmlns:p14="http://schemas.microsoft.com/office/powerpoint/2010/main" val="1224719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78D29D-5C99-3169-200D-8F955B4688E9}"/>
              </a:ext>
            </a:extLst>
          </p:cNvPr>
          <p:cNvSpPr>
            <a:spLocks noGrp="1"/>
          </p:cNvSpPr>
          <p:nvPr>
            <p:ph type="title"/>
          </p:nvPr>
        </p:nvSpPr>
        <p:spPr>
          <a:xfrm>
            <a:off x="677334" y="609600"/>
            <a:ext cx="8596668" cy="655782"/>
          </a:xfrm>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References</a:t>
            </a:r>
          </a:p>
        </p:txBody>
      </p:sp>
      <p:sp>
        <p:nvSpPr>
          <p:cNvPr id="3" name="Content Placeholder 2">
            <a:extLst>
              <a:ext uri="{FF2B5EF4-FFF2-40B4-BE49-F238E27FC236}">
                <a16:creationId xmlns:a16="http://schemas.microsoft.com/office/drawing/2014/main" id="{FD290AF9-6422-C6F5-3637-5954C740D768}"/>
              </a:ext>
            </a:extLst>
          </p:cNvPr>
          <p:cNvSpPr>
            <a:spLocks noGrp="1"/>
          </p:cNvSpPr>
          <p:nvPr>
            <p:ph idx="1"/>
          </p:nvPr>
        </p:nvSpPr>
        <p:spPr>
          <a:xfrm>
            <a:off x="834352" y="1265382"/>
            <a:ext cx="8596668" cy="4922982"/>
          </a:xfrm>
        </p:spPr>
        <p:txBody>
          <a:bodyPr>
            <a:noAutofit/>
          </a:bodyPr>
          <a:lstStyle/>
          <a:p>
            <a:r>
              <a:rPr lang="en-US" sz="2000" b="0" i="0" dirty="0">
                <a:solidFill>
                  <a:srgbClr val="373D3F"/>
                </a:solidFill>
                <a:effectLst/>
                <a:latin typeface="Lora" pitchFamily="2" charset="0"/>
              </a:rPr>
              <a:t>Burnett, K., Sanders, C., Halperin, D., &amp; Halperin, S. (2020). Indigenous peoples, settler colonialism, and access to health care in rural and northern Ontario. </a:t>
            </a:r>
            <a:r>
              <a:rPr lang="en-US" sz="2000" b="0" i="1" dirty="0">
                <a:solidFill>
                  <a:srgbClr val="373D3F"/>
                </a:solidFill>
                <a:effectLst/>
                <a:latin typeface="Lora" pitchFamily="2" charset="0"/>
              </a:rPr>
              <a:t>Health &amp; Place, 66</a:t>
            </a:r>
            <a:r>
              <a:rPr lang="en-US" sz="2000" b="0" i="0" dirty="0">
                <a:solidFill>
                  <a:srgbClr val="373D3F"/>
                </a:solidFill>
                <a:effectLst/>
                <a:latin typeface="Lora" pitchFamily="2" charset="0"/>
              </a:rPr>
              <a:t>, 102445. </a:t>
            </a:r>
          </a:p>
          <a:p>
            <a:r>
              <a:rPr lang="en-US" sz="2000" b="0" i="0" dirty="0" err="1">
                <a:solidFill>
                  <a:srgbClr val="373D3F"/>
                </a:solidFill>
                <a:effectLst/>
                <a:latin typeface="Lora" pitchFamily="2" charset="0"/>
              </a:rPr>
              <a:t>Kulig</a:t>
            </a:r>
            <a:r>
              <a:rPr lang="en-US" sz="2000" b="0" i="0" dirty="0">
                <a:solidFill>
                  <a:srgbClr val="373D3F"/>
                </a:solidFill>
                <a:effectLst/>
                <a:latin typeface="Lora" pitchFamily="2" charset="0"/>
              </a:rPr>
              <a:t>, J. C., &amp; Williams, M. (2011). </a:t>
            </a:r>
            <a:r>
              <a:rPr lang="en-US" sz="2000" b="0" i="1" dirty="0">
                <a:solidFill>
                  <a:srgbClr val="373D3F"/>
                </a:solidFill>
                <a:effectLst/>
                <a:latin typeface="Lora" pitchFamily="2" charset="0"/>
              </a:rPr>
              <a:t>Health in rural Canada. </a:t>
            </a:r>
            <a:r>
              <a:rPr lang="en-US" sz="2000" b="0" i="0" dirty="0">
                <a:solidFill>
                  <a:srgbClr val="373D3F"/>
                </a:solidFill>
                <a:effectLst/>
                <a:latin typeface="Lora" pitchFamily="2" charset="0"/>
              </a:rPr>
              <a:t>UBC Press.</a:t>
            </a:r>
          </a:p>
          <a:p>
            <a:r>
              <a:rPr lang="en-US" sz="2000" b="0" i="0" dirty="0">
                <a:solidFill>
                  <a:srgbClr val="373D3F"/>
                </a:solidFill>
                <a:effectLst/>
                <a:latin typeface="Lora" pitchFamily="2" charset="0"/>
              </a:rPr>
              <a:t>Patel, A., Dean, J., Edge, S., Wilson, K., &amp; </a:t>
            </a:r>
            <a:r>
              <a:rPr lang="en-US" sz="2000" b="0" i="0" dirty="0" err="1">
                <a:solidFill>
                  <a:srgbClr val="373D3F"/>
                </a:solidFill>
                <a:effectLst/>
                <a:latin typeface="Lora" pitchFamily="2" charset="0"/>
              </a:rPr>
              <a:t>Ghassemi</a:t>
            </a:r>
            <a:r>
              <a:rPr lang="en-US" sz="2000" b="0" i="0" dirty="0">
                <a:solidFill>
                  <a:srgbClr val="373D3F"/>
                </a:solidFill>
                <a:effectLst/>
                <a:latin typeface="Lora" pitchFamily="2" charset="0"/>
              </a:rPr>
              <a:t>, E. (2019). Double burden of rural migration in Canada? Considering the social determinants of health related to immigrant settlement outside the cosmopolis. </a:t>
            </a:r>
            <a:r>
              <a:rPr lang="en-US" sz="2000" b="0" i="1" dirty="0">
                <a:solidFill>
                  <a:srgbClr val="373D3F"/>
                </a:solidFill>
                <a:effectLst/>
                <a:latin typeface="Lora" pitchFamily="2" charset="0"/>
              </a:rPr>
              <a:t>International Journal of Environmental Research and Public Health, 16</a:t>
            </a:r>
            <a:r>
              <a:rPr lang="en-US" sz="2000" b="0" i="0" dirty="0">
                <a:solidFill>
                  <a:srgbClr val="373D3F"/>
                </a:solidFill>
                <a:effectLst/>
                <a:latin typeface="Lora" pitchFamily="2" charset="0"/>
              </a:rPr>
              <a:t>(5), 678. </a:t>
            </a:r>
            <a:r>
              <a:rPr lang="en-US" sz="2000" b="0" i="0" u="sng" dirty="0">
                <a:effectLst/>
                <a:latin typeface="Lora" pitchFamily="2" charset="0"/>
                <a:hlinkClick r:id="rId2"/>
              </a:rPr>
              <a:t>https://res.mdpi.com/ijerph/ijerph-16-00678/article_deploy/ijerph-16-00678.pdf</a:t>
            </a:r>
            <a:endParaRPr lang="en-US" sz="2000" b="0" i="0" u="sng" dirty="0">
              <a:effectLst/>
              <a:latin typeface="Lora" pitchFamily="2" charset="0"/>
            </a:endParaRPr>
          </a:p>
          <a:p>
            <a:r>
              <a:rPr lang="en-US" sz="2000" b="0" i="0" dirty="0">
                <a:solidFill>
                  <a:srgbClr val="373D3F"/>
                </a:solidFill>
                <a:effectLst/>
                <a:latin typeface="Lora" pitchFamily="2" charset="0"/>
              </a:rPr>
              <a:t>Reid, S. (2019). The rural determinants of health: Using critical realism as a theoretical framework. </a:t>
            </a:r>
            <a:r>
              <a:rPr lang="en-US" sz="2000" b="0" i="1" dirty="0">
                <a:solidFill>
                  <a:srgbClr val="373D3F"/>
                </a:solidFill>
                <a:effectLst/>
                <a:latin typeface="Lora" pitchFamily="2" charset="0"/>
              </a:rPr>
              <a:t>Rural and remote health, 19, </a:t>
            </a:r>
            <a:r>
              <a:rPr lang="en-US" sz="2000" b="0" i="0" dirty="0">
                <a:solidFill>
                  <a:srgbClr val="373D3F"/>
                </a:solidFill>
                <a:effectLst/>
                <a:latin typeface="Lora" pitchFamily="2" charset="0"/>
              </a:rPr>
              <a:t>5184.</a:t>
            </a:r>
          </a:p>
          <a:p>
            <a:r>
              <a:rPr lang="en-US" sz="2000" b="0" i="0" dirty="0">
                <a:solidFill>
                  <a:srgbClr val="373D3F"/>
                </a:solidFill>
                <a:effectLst/>
                <a:latin typeface="Lora" pitchFamily="2" charset="0"/>
              </a:rPr>
              <a:t>Truth and Reconciliation Commission of Canada. (2015). </a:t>
            </a:r>
            <a:r>
              <a:rPr lang="en-US" sz="2000" b="0" i="1" dirty="0">
                <a:solidFill>
                  <a:srgbClr val="373D3F"/>
                </a:solidFill>
                <a:effectLst/>
                <a:latin typeface="Lora" pitchFamily="2" charset="0"/>
              </a:rPr>
              <a:t>Truth and Reconciliation Commission of Canada: Calls to action.</a:t>
            </a:r>
            <a:endParaRPr lang="en-US" sz="2000" b="0" i="0" dirty="0">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14431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BF8F61-FFA2-E930-3C63-2A5339C2ED30}"/>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Introduction</a:t>
            </a:r>
          </a:p>
        </p:txBody>
      </p:sp>
      <p:sp>
        <p:nvSpPr>
          <p:cNvPr id="3" name="Content Placeholder 2">
            <a:extLst>
              <a:ext uri="{FF2B5EF4-FFF2-40B4-BE49-F238E27FC236}">
                <a16:creationId xmlns:a16="http://schemas.microsoft.com/office/drawing/2014/main" id="{81B18040-A839-E3DD-9E10-1DFA7D86A4F9}"/>
              </a:ext>
            </a:extLst>
          </p:cNvPr>
          <p:cNvSpPr>
            <a:spLocks noGrp="1"/>
          </p:cNvSpPr>
          <p:nvPr>
            <p:ph idx="1"/>
          </p:nvPr>
        </p:nvSpPr>
        <p:spPr>
          <a:xfrm>
            <a:off x="548025" y="1357026"/>
            <a:ext cx="8596668" cy="3880773"/>
          </a:xfrm>
        </p:spPr>
        <p:txBody>
          <a:bodyPr>
            <a:noAutofit/>
          </a:bodyPr>
          <a:lstStyle/>
          <a:p>
            <a:r>
              <a:rPr lang="en-US" sz="2400" dirty="0">
                <a:latin typeface="Calibri" panose="020F0502020204030204" pitchFamily="34" charset="0"/>
                <a:cs typeface="Calibri" panose="020F0502020204030204" pitchFamily="34" charset="0"/>
              </a:rPr>
              <a:t>This chapter will discuss:</a:t>
            </a:r>
          </a:p>
          <a:p>
            <a:pPr lvl="1"/>
            <a:r>
              <a:rPr lang="en-US" sz="2400" dirty="0">
                <a:latin typeface="Calibri" panose="020F0502020204030204" pitchFamily="34" charset="0"/>
                <a:cs typeface="Calibri" panose="020F0502020204030204" pitchFamily="34" charset="0"/>
              </a:rPr>
              <a:t>A brief historical overview of Canada’s newcomer settlement history.</a:t>
            </a:r>
          </a:p>
          <a:p>
            <a:pPr lvl="1"/>
            <a:r>
              <a:rPr lang="en-US" sz="2400" dirty="0">
                <a:latin typeface="Calibri" panose="020F0502020204030204" pitchFamily="34" charset="0"/>
                <a:cs typeface="Calibri" panose="020F0502020204030204" pitchFamily="34" charset="0"/>
              </a:rPr>
              <a:t>The changing landscape of rural and northern communities in Canada as a result of newcomer settlement in these locations.</a:t>
            </a:r>
          </a:p>
          <a:p>
            <a:pPr lvl="1"/>
            <a:r>
              <a:rPr lang="en-US" sz="2400" dirty="0">
                <a:latin typeface="Calibri" panose="020F0502020204030204" pitchFamily="34" charset="0"/>
                <a:cs typeface="Calibri" panose="020F0502020204030204" pitchFamily="34" charset="0"/>
              </a:rPr>
              <a:t>The role of social work in responding to the diverse challenges and opportunities facing these newcomer populations and their receiving communities. </a:t>
            </a:r>
          </a:p>
          <a:p>
            <a:pPr lvl="1"/>
            <a:r>
              <a:rPr lang="en-US" sz="2400" dirty="0">
                <a:latin typeface="Calibri" panose="020F0502020204030204" pitchFamily="34" charset="0"/>
                <a:cs typeface="Calibri" panose="020F0502020204030204" pitchFamily="34" charset="0"/>
              </a:rPr>
              <a:t>That social work practice in rural and northern areas offers an array of practice options for social workers: micro, mezzo, and macro.</a:t>
            </a:r>
          </a:p>
        </p:txBody>
      </p:sp>
    </p:spTree>
    <p:extLst>
      <p:ext uri="{BB962C8B-B14F-4D97-AF65-F5344CB8AC3E}">
        <p14:creationId xmlns:p14="http://schemas.microsoft.com/office/powerpoint/2010/main" val="1065384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2E07F-2C75-1257-9999-42DCEE8D9623}"/>
              </a:ext>
            </a:extLst>
          </p:cNvPr>
          <p:cNvSpPr>
            <a:spLocks noGrp="1"/>
          </p:cNvSpPr>
          <p:nvPr>
            <p:ph type="title"/>
          </p:nvPr>
        </p:nvSpPr>
        <p:spPr/>
        <p:txBody>
          <a:bodyPr/>
          <a:lstStyle/>
          <a:p>
            <a:r>
              <a:rPr lang="en-CA" dirty="0">
                <a:solidFill>
                  <a:schemeClr val="accent2">
                    <a:lumMod val="75000"/>
                  </a:schemeClr>
                </a:solidFill>
                <a:latin typeface="Calibri" panose="020F0502020204030204" pitchFamily="34" charset="0"/>
                <a:cs typeface="Calibri" panose="020F0502020204030204" pitchFamily="34" charset="0"/>
              </a:rPr>
              <a:t>Learning Objectives</a:t>
            </a:r>
          </a:p>
        </p:txBody>
      </p:sp>
      <p:sp>
        <p:nvSpPr>
          <p:cNvPr id="5" name="Content Placeholder 4">
            <a:extLst>
              <a:ext uri="{FF2B5EF4-FFF2-40B4-BE49-F238E27FC236}">
                <a16:creationId xmlns:a16="http://schemas.microsoft.com/office/drawing/2014/main" id="{22207C62-6638-DEBA-6DA4-6B4947882EE8}"/>
              </a:ext>
            </a:extLst>
          </p:cNvPr>
          <p:cNvSpPr>
            <a:spLocks noGrp="1"/>
          </p:cNvSpPr>
          <p:nvPr>
            <p:ph idx="1"/>
          </p:nvPr>
        </p:nvSpPr>
        <p:spPr>
          <a:xfrm>
            <a:off x="677334" y="1643353"/>
            <a:ext cx="8596668" cy="3880773"/>
          </a:xfrm>
        </p:spPr>
        <p:txBody>
          <a:bodyPr>
            <a:normAutofit lnSpcReduction="10000"/>
          </a:bodyPr>
          <a:lstStyle/>
          <a:p>
            <a:pPr lvl="0"/>
            <a:r>
              <a:rPr lang="en-US" sz="2400" dirty="0">
                <a:latin typeface="Calibri" panose="020F0502020204030204" pitchFamily="34" charset="0"/>
                <a:cs typeface="Calibri" panose="020F0502020204030204" pitchFamily="34" charset="0"/>
              </a:rPr>
              <a:t>By the end of this chapter you will:</a:t>
            </a:r>
            <a:endParaRPr lang="en-CA" sz="2400" dirty="0">
              <a:latin typeface="Calibri" panose="020F0502020204030204" pitchFamily="34" charset="0"/>
              <a:cs typeface="Calibri" panose="020F0502020204030204" pitchFamily="34" charset="0"/>
            </a:endParaRPr>
          </a:p>
          <a:p>
            <a:pPr lvl="1"/>
            <a:r>
              <a:rPr lang="en-US" sz="2400" dirty="0">
                <a:latin typeface="Calibri" panose="020F0502020204030204" pitchFamily="34" charset="0"/>
                <a:cs typeface="Calibri" panose="020F0502020204030204" pitchFamily="34" charset="0"/>
              </a:rPr>
              <a:t>Engage in critical reflection of newcomer settlement history in rural and northern Canada;</a:t>
            </a:r>
          </a:p>
          <a:p>
            <a:pPr lvl="1"/>
            <a:r>
              <a:rPr lang="en-US" sz="2400" dirty="0">
                <a:latin typeface="Calibri" panose="020F0502020204030204" pitchFamily="34" charset="0"/>
                <a:cs typeface="Calibri" panose="020F0502020204030204" pitchFamily="34" charset="0"/>
              </a:rPr>
              <a:t>Build knowledge of the complex, intersecting issues experienced by newcomer settlers in rural and northern areas; and</a:t>
            </a:r>
          </a:p>
          <a:p>
            <a:pPr lvl="1"/>
            <a:r>
              <a:rPr lang="en-US" sz="2400" dirty="0">
                <a:latin typeface="Calibri" panose="020F0502020204030204" pitchFamily="34" charset="0"/>
                <a:cs typeface="Calibri" panose="020F0502020204030204" pitchFamily="34" charset="0"/>
              </a:rPr>
              <a:t>Reflect on the implications for social work practice with newcomer settlers, in light of the Truth and Reconciliation Calls to Action (Truth and Reconciliation Commission of Canada, 2015).</a:t>
            </a:r>
          </a:p>
        </p:txBody>
      </p:sp>
    </p:spTree>
    <p:extLst>
      <p:ext uri="{BB962C8B-B14F-4D97-AF65-F5344CB8AC3E}">
        <p14:creationId xmlns:p14="http://schemas.microsoft.com/office/powerpoint/2010/main" val="1081781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DE71CC-2C23-74C8-739D-98EBF045DA8A}"/>
              </a:ext>
            </a:extLst>
          </p:cNvPr>
          <p:cNvSpPr>
            <a:spLocks noGrp="1"/>
          </p:cNvSpPr>
          <p:nvPr>
            <p:ph type="title"/>
          </p:nvPr>
        </p:nvSpPr>
        <p:spPr>
          <a:xfrm>
            <a:off x="677334" y="609600"/>
            <a:ext cx="8596668" cy="891209"/>
          </a:xfrm>
        </p:spPr>
        <p:txBody>
          <a:bodyPr>
            <a:normAutofit/>
          </a:bodyPr>
          <a:lstStyle/>
          <a:p>
            <a:r>
              <a:rPr lang="en-US" dirty="0">
                <a:solidFill>
                  <a:schemeClr val="accent2">
                    <a:lumMod val="75000"/>
                  </a:schemeClr>
                </a:solidFill>
                <a:latin typeface="Calibri" panose="020F0502020204030204" pitchFamily="34" charset="0"/>
                <a:cs typeface="Calibri" panose="020F0502020204030204" pitchFamily="34" charset="0"/>
              </a:rPr>
              <a:t>Practice Area and/or the Population of Focus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BD74BFE0-5011-91F6-6DFF-6A631491B044}"/>
              </a:ext>
            </a:extLst>
          </p:cNvPr>
          <p:cNvSpPr>
            <a:spLocks noGrp="1"/>
          </p:cNvSpPr>
          <p:nvPr>
            <p:ph idx="1"/>
          </p:nvPr>
        </p:nvSpPr>
        <p:spPr>
          <a:xfrm>
            <a:off x="677334" y="1500809"/>
            <a:ext cx="8596668" cy="3880773"/>
          </a:xfrm>
        </p:spPr>
        <p:txBody>
          <a:bodyPr>
            <a:noAutofit/>
          </a:bodyPr>
          <a:lstStyle/>
          <a:p>
            <a:r>
              <a:rPr lang="en-US" sz="2400" dirty="0">
                <a:latin typeface="Calibri" panose="020F0502020204030204" pitchFamily="34" charset="0"/>
                <a:cs typeface="Calibri" panose="020F0502020204030204" pitchFamily="34" charset="0"/>
              </a:rPr>
              <a:t>Immigrant/newcomer settlement in rural and northern Canada has survived despite the growth of industrialization and urbanization which led to the majority of immigrant settlers heading to larger </a:t>
            </a:r>
            <a:r>
              <a:rPr lang="en-US" sz="2400" dirty="0" err="1">
                <a:latin typeface="Calibri" panose="020F0502020204030204" pitchFamily="34" charset="0"/>
                <a:cs typeface="Calibri" panose="020F0502020204030204" pitchFamily="34" charset="0"/>
              </a:rPr>
              <a:t>centres</a:t>
            </a:r>
            <a:r>
              <a:rPr lang="en-US" sz="2400" dirty="0">
                <a:latin typeface="Calibri" panose="020F0502020204030204" pitchFamily="34" charset="0"/>
                <a:cs typeface="Calibri" panose="020F0502020204030204" pitchFamily="34" charset="0"/>
              </a:rPr>
              <a:t> such as Toronto, Vancouver, and Montreal (Patel et al., 2019).  </a:t>
            </a:r>
          </a:p>
          <a:p>
            <a:r>
              <a:rPr lang="en-US" sz="2400" dirty="0">
                <a:latin typeface="Calibri" panose="020F0502020204030204" pitchFamily="34" charset="0"/>
                <a:cs typeface="Calibri" panose="020F0502020204030204" pitchFamily="34" charset="0"/>
              </a:rPr>
              <a:t>Provincial Nominee Programs (PNPs) and other policy and program developments have served to bolster settlement in smaller </a:t>
            </a:r>
            <a:r>
              <a:rPr lang="en-US" sz="2400" dirty="0" err="1">
                <a:latin typeface="Calibri" panose="020F0502020204030204" pitchFamily="34" charset="0"/>
                <a:cs typeface="Calibri" panose="020F0502020204030204" pitchFamily="34" charset="0"/>
              </a:rPr>
              <a:t>centres</a:t>
            </a:r>
            <a:r>
              <a:rPr lang="en-US" sz="2400" dirty="0">
                <a:latin typeface="Calibri" panose="020F0502020204030204" pitchFamily="34" charset="0"/>
                <a:cs typeface="Calibri" panose="020F0502020204030204" pitchFamily="34" charset="0"/>
              </a:rPr>
              <a:t>, northern, and rural communities across Canada, thereby increasing the diversity in terms of populations and needs. </a:t>
            </a:r>
          </a:p>
          <a:p>
            <a:r>
              <a:rPr lang="en-US" sz="2400" dirty="0">
                <a:latin typeface="Calibri" panose="020F0502020204030204" pitchFamily="34" charset="0"/>
                <a:cs typeface="Calibri" panose="020F0502020204030204" pitchFamily="34" charset="0"/>
              </a:rPr>
              <a:t>Newcomer settlement has had different impact on different groups of people and communities.</a:t>
            </a:r>
          </a:p>
        </p:txBody>
      </p:sp>
    </p:spTree>
    <p:extLst>
      <p:ext uri="{BB962C8B-B14F-4D97-AF65-F5344CB8AC3E}">
        <p14:creationId xmlns:p14="http://schemas.microsoft.com/office/powerpoint/2010/main" val="200084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The stories of life in northern and rural communities offer accounts of tremendous generosity and hope but also provide insight into the extent to which location away from major </a:t>
            </a:r>
            <a:r>
              <a:rPr lang="en-US" sz="2400" dirty="0" err="1">
                <a:latin typeface="Calibri" panose="020F0502020204030204" pitchFamily="34" charset="0"/>
                <a:cs typeface="Calibri" panose="020F0502020204030204" pitchFamily="34" charset="0"/>
              </a:rPr>
              <a:t>centres</a:t>
            </a:r>
            <a:r>
              <a:rPr lang="en-US" sz="2400" dirty="0">
                <a:latin typeface="Calibri" panose="020F0502020204030204" pitchFamily="34" charset="0"/>
                <a:cs typeface="Calibri" panose="020F0502020204030204" pitchFamily="34" charset="0"/>
              </a:rPr>
              <a:t> has posed a variety of challenges for newcomer setters and residents in these communities (Burnett et al., 2020; </a:t>
            </a:r>
            <a:r>
              <a:rPr lang="en-US" sz="2400" dirty="0" err="1">
                <a:latin typeface="Calibri" panose="020F0502020204030204" pitchFamily="34" charset="0"/>
                <a:cs typeface="Calibri" panose="020F0502020204030204" pitchFamily="34" charset="0"/>
              </a:rPr>
              <a:t>Kulig</a:t>
            </a:r>
            <a:r>
              <a:rPr lang="en-US" sz="2400" dirty="0">
                <a:latin typeface="Calibri" panose="020F0502020204030204" pitchFamily="34" charset="0"/>
                <a:cs typeface="Calibri" panose="020F0502020204030204" pitchFamily="34" charset="0"/>
              </a:rPr>
              <a:t> &amp; Williams, 2011; Patel et al., 2019; Reid, 2019). </a:t>
            </a:r>
          </a:p>
          <a:p>
            <a:r>
              <a:rPr lang="en-US" sz="2400" dirty="0">
                <a:latin typeface="Calibri" panose="020F0502020204030204" pitchFamily="34" charset="0"/>
                <a:cs typeface="Calibri" panose="020F0502020204030204" pitchFamily="34" charset="0"/>
              </a:rPr>
              <a:t>These challenges include isolation, and unequal access to affordable public transportation, social services, health, education resources, systemic racism, discrimination, and xenophobia. </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7"/>
              <a:stretch>
                <a:fillRect/>
              </a:stretch>
            </p:blipFill>
            <p:spPr>
              <a:xfrm>
                <a:off x="4092915" y="-881910"/>
                <a:ext cx="158400" cy="249840"/>
              </a:xfrm>
              <a:prstGeom prst="rect">
                <a:avLst/>
              </a:prstGeom>
            </p:spPr>
          </p:pic>
        </mc:Fallback>
      </mc:AlternateContent>
    </p:spTree>
    <p:extLst>
      <p:ext uri="{BB962C8B-B14F-4D97-AF65-F5344CB8AC3E}">
        <p14:creationId xmlns:p14="http://schemas.microsoft.com/office/powerpoint/2010/main" val="403370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A20A29-076D-9808-C35B-2384B9C3570E}"/>
              </a:ext>
            </a:extLst>
          </p:cNvPr>
          <p:cNvSpPr>
            <a:spLocks noGrp="1"/>
          </p:cNvSpPr>
          <p:nvPr>
            <p:ph type="title"/>
          </p:nvPr>
        </p:nvSpPr>
        <p:spPr>
          <a:xfrm>
            <a:off x="677334" y="241852"/>
            <a:ext cx="8596668" cy="1320800"/>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Overview of Policy and Service Delivery Issues</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5" name="Content Placeholder 4">
            <a:extLst>
              <a:ext uri="{FF2B5EF4-FFF2-40B4-BE49-F238E27FC236}">
                <a16:creationId xmlns:a16="http://schemas.microsoft.com/office/drawing/2014/main" id="{EE32DD3D-0839-AD5E-9203-D2A36B2675A8}"/>
              </a:ext>
            </a:extLst>
          </p:cNvPr>
          <p:cNvSpPr>
            <a:spLocks noGrp="1"/>
          </p:cNvSpPr>
          <p:nvPr>
            <p:ph idx="1"/>
          </p:nvPr>
        </p:nvSpPr>
        <p:spPr>
          <a:xfrm>
            <a:off x="677334" y="1653693"/>
            <a:ext cx="8596668" cy="3880773"/>
          </a:xfrm>
        </p:spPr>
        <p:txBody>
          <a:bodyPr>
            <a:noAutofit/>
          </a:bodyPr>
          <a:lstStyle/>
          <a:p>
            <a:r>
              <a:rPr lang="en-US" sz="2400" dirty="0">
                <a:latin typeface="Calibri" panose="020F0502020204030204" pitchFamily="34" charset="0"/>
                <a:cs typeface="Calibri" panose="020F0502020204030204" pitchFamily="34" charset="0"/>
              </a:rPr>
              <a:t>Areas of concern and need include availability of resources and infrastructure, understanding and embracing cultural diversity, building trusting relationships, and the issue of social work in rural and northern communities in light of the Truth and Reconciliation Calls to Action.</a:t>
            </a:r>
          </a:p>
          <a:p>
            <a:r>
              <a:rPr lang="en-US" sz="2400" dirty="0">
                <a:latin typeface="Calibri" panose="020F0502020204030204" pitchFamily="34" charset="0"/>
                <a:cs typeface="Calibri" panose="020F0502020204030204" pitchFamily="34" charset="0"/>
              </a:rPr>
              <a:t>Social workers are therefore challenged to remember that a “one size fits all” will not work for newcomer settlers in rural and northern communities. </a:t>
            </a:r>
          </a:p>
        </p:txBody>
      </p:sp>
      <mc:AlternateContent xmlns:mc="http://schemas.openxmlformats.org/markup-compatibility/2006" xmlns:p14="http://schemas.microsoft.com/office/powerpoint/2010/main">
        <mc:Choice Requires="p14">
          <p:contentPart p14:bwMode="auto" r:id="rId2">
            <p14:nvContentPartPr>
              <p14:cNvPr id="7" name="Ink 6"/>
              <p14:cNvContentPartPr/>
              <p14:nvPr/>
            </p14:nvContentPartPr>
            <p14:xfrm>
              <a:off x="4153035" y="-762030"/>
              <a:ext cx="38160" cy="10080"/>
            </p14:xfrm>
          </p:contentPart>
        </mc:Choice>
        <mc:Fallback xmlns="">
          <p:pic>
            <p:nvPicPr>
              <p:cNvPr id="7" name="Ink 6"/>
              <p:cNvPicPr/>
              <p:nvPr/>
            </p:nvPicPr>
            <p:blipFill>
              <a:blip r:embed="rId3"/>
              <a:stretch>
                <a:fillRect/>
              </a:stretch>
            </p:blipFill>
            <p:spPr>
              <a:xfrm>
                <a:off x="4092915" y="-881910"/>
                <a:ext cx="157680" cy="249840"/>
              </a:xfrm>
              <a:prstGeom prst="rect">
                <a:avLst/>
              </a:prstGeom>
            </p:spPr>
          </p:pic>
        </mc:Fallback>
      </mc:AlternateContent>
    </p:spTree>
    <p:extLst>
      <p:ext uri="{BB962C8B-B14F-4D97-AF65-F5344CB8AC3E}">
        <p14:creationId xmlns:p14="http://schemas.microsoft.com/office/powerpoint/2010/main" val="21046167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87883" y="1450109"/>
            <a:ext cx="8596668" cy="3880773"/>
          </a:xfrm>
        </p:spPr>
        <p:txBody>
          <a:bodyPr>
            <a:noAutofit/>
          </a:bodyPr>
          <a:lstStyle/>
          <a:p>
            <a:pPr lvl="0"/>
            <a:r>
              <a:rPr lang="en-CA" sz="2400" dirty="0">
                <a:latin typeface="Calibri" panose="020F0502020204030204" pitchFamily="34" charset="0"/>
                <a:cs typeface="Calibri" panose="020F0502020204030204" pitchFamily="34" charset="0"/>
              </a:rPr>
              <a:t>Micro</a:t>
            </a:r>
          </a:p>
          <a:p>
            <a:pPr lvl="1"/>
            <a:r>
              <a:rPr lang="en-US" sz="2400" dirty="0">
                <a:latin typeface="Calibri" panose="020F0502020204030204" pitchFamily="34" charset="0"/>
                <a:cs typeface="Calibri" panose="020F0502020204030204" pitchFamily="34" charset="0"/>
              </a:rPr>
              <a:t>Engaging in direct micro practice within settlement agencies, health care, and the schools that newcomer children would be attending. </a:t>
            </a:r>
          </a:p>
          <a:p>
            <a:pPr lvl="1"/>
            <a:r>
              <a:rPr lang="en-US" sz="2400" dirty="0">
                <a:latin typeface="Calibri" panose="020F0502020204030204" pitchFamily="34" charset="0"/>
                <a:cs typeface="Calibri" panose="020F0502020204030204" pitchFamily="34" charset="0"/>
              </a:rPr>
              <a:t>Various communities now have Settlement Worker in School programs (SW1S) as well as social workers who provide a range of referral, support and mentorship services relevant to newcomer children and their families. </a:t>
            </a:r>
          </a:p>
        </p:txBody>
      </p:sp>
    </p:spTree>
    <p:extLst>
      <p:ext uri="{BB962C8B-B14F-4D97-AF65-F5344CB8AC3E}">
        <p14:creationId xmlns:p14="http://schemas.microsoft.com/office/powerpoint/2010/main" val="26867566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677334" y="609600"/>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575734" y="1560226"/>
            <a:ext cx="8596668" cy="4914465"/>
          </a:xfrm>
        </p:spPr>
        <p:txBody>
          <a:bodyPr>
            <a:noAutofit/>
          </a:bodyPr>
          <a:lstStyle/>
          <a:p>
            <a:pPr lvl="0"/>
            <a:r>
              <a:rPr lang="en-CA" sz="2400" dirty="0">
                <a:latin typeface="Calibri" panose="020F0502020204030204" pitchFamily="34" charset="0"/>
                <a:cs typeface="Calibri" panose="020F0502020204030204" pitchFamily="34" charset="0"/>
              </a:rPr>
              <a:t>Mezzo</a:t>
            </a:r>
          </a:p>
          <a:p>
            <a:pPr lvl="1"/>
            <a:r>
              <a:rPr lang="en-US" sz="2400" i="0" dirty="0">
                <a:latin typeface="Calibri" panose="020F0502020204030204" pitchFamily="34" charset="0"/>
                <a:cs typeface="Calibri" panose="020F0502020204030204" pitchFamily="34" charset="0"/>
              </a:rPr>
              <a:t>Social workers in settlement agencies, health, education, and other sectors may choose to engage in group work practice. </a:t>
            </a:r>
          </a:p>
          <a:p>
            <a:pPr lvl="1"/>
            <a:r>
              <a:rPr lang="en-US" sz="2400" i="0" dirty="0">
                <a:latin typeface="Calibri" panose="020F0502020204030204" pitchFamily="34" charset="0"/>
                <a:cs typeface="Calibri" panose="020F0502020204030204" pitchFamily="34" charset="0"/>
              </a:rPr>
              <a:t>This would be particularly useful for women who are survivors of abuse and violence; and would be a site where education about issues of violence and abuse could occur. </a:t>
            </a:r>
          </a:p>
        </p:txBody>
      </p:sp>
    </p:spTree>
    <p:extLst>
      <p:ext uri="{BB962C8B-B14F-4D97-AF65-F5344CB8AC3E}">
        <p14:creationId xmlns:p14="http://schemas.microsoft.com/office/powerpoint/2010/main" val="2437409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5E334-D402-7E22-8DA6-A066B87EDAB1}"/>
              </a:ext>
            </a:extLst>
          </p:cNvPr>
          <p:cNvSpPr>
            <a:spLocks noGrp="1"/>
          </p:cNvSpPr>
          <p:nvPr>
            <p:ph type="title"/>
          </p:nvPr>
        </p:nvSpPr>
        <p:spPr>
          <a:xfrm>
            <a:off x="557262" y="378691"/>
            <a:ext cx="8596668" cy="840509"/>
          </a:xfrm>
        </p:spPr>
        <p:txBody>
          <a:bodyPr/>
          <a:lstStyle/>
          <a:p>
            <a:r>
              <a:rPr lang="en-US" dirty="0">
                <a:solidFill>
                  <a:schemeClr val="accent2">
                    <a:lumMod val="75000"/>
                  </a:schemeClr>
                </a:solidFill>
                <a:latin typeface="Calibri" panose="020F0502020204030204" pitchFamily="34" charset="0"/>
                <a:cs typeface="Calibri" panose="020F0502020204030204" pitchFamily="34" charset="0"/>
              </a:rPr>
              <a:t>3 Levels of Social Work Practice</a:t>
            </a:r>
            <a:endParaRPr lang="en-CA" dirty="0">
              <a:solidFill>
                <a:schemeClr val="accent2">
                  <a:lumMod val="75000"/>
                </a:schemeClr>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114F857-9BD0-170E-308B-990A86F9C322}"/>
              </a:ext>
            </a:extLst>
          </p:cNvPr>
          <p:cNvSpPr>
            <a:spLocks noGrp="1"/>
          </p:cNvSpPr>
          <p:nvPr>
            <p:ph idx="1"/>
          </p:nvPr>
        </p:nvSpPr>
        <p:spPr>
          <a:xfrm>
            <a:off x="677334" y="1219200"/>
            <a:ext cx="8596668" cy="3880773"/>
          </a:xfrm>
        </p:spPr>
        <p:txBody>
          <a:bodyPr>
            <a:noAutofit/>
          </a:bodyPr>
          <a:lstStyle/>
          <a:p>
            <a:pPr lvl="0"/>
            <a:r>
              <a:rPr lang="en-CA" sz="2400" dirty="0">
                <a:latin typeface="Calibri" panose="020F0502020204030204" pitchFamily="34" charset="0"/>
                <a:cs typeface="Calibri" panose="020F0502020204030204" pitchFamily="34" charset="0"/>
              </a:rPr>
              <a:t>Macro</a:t>
            </a:r>
          </a:p>
          <a:p>
            <a:pPr lvl="1"/>
            <a:r>
              <a:rPr lang="en-US" sz="2400" dirty="0">
                <a:latin typeface="Calibri" panose="020F0502020204030204" pitchFamily="34" charset="0"/>
                <a:cs typeface="Calibri" panose="020F0502020204030204" pitchFamily="34" charset="0"/>
              </a:rPr>
              <a:t>Social workers interested in macro practice could play a leadership role in bringing together various stakeholders to facilitate discussions and research about the development of services. </a:t>
            </a:r>
          </a:p>
        </p:txBody>
      </p:sp>
    </p:spTree>
    <p:extLst>
      <p:ext uri="{BB962C8B-B14F-4D97-AF65-F5344CB8AC3E}">
        <p14:creationId xmlns:p14="http://schemas.microsoft.com/office/powerpoint/2010/main" val="1227986594"/>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10745</TotalTime>
  <Words>960</Words>
  <Application>Microsoft Office PowerPoint</Application>
  <PresentationFormat>Widescreen</PresentationFormat>
  <Paragraphs>45</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Lora</vt:lpstr>
      <vt:lpstr>Trebuchet MS</vt:lpstr>
      <vt:lpstr>Wingdings 3</vt:lpstr>
      <vt:lpstr>Facet</vt:lpstr>
      <vt:lpstr>Chapter 10 - Understanding and Supporting Immigrants and New International Arrivants in Rural and Northern Communities</vt:lpstr>
      <vt:lpstr>Introduction</vt:lpstr>
      <vt:lpstr>Learning Objectives</vt:lpstr>
      <vt:lpstr>Practice Area and/or the Population of Focus</vt:lpstr>
      <vt:lpstr>Overview of Policy and Service Delivery Issues</vt:lpstr>
      <vt:lpstr>Overview of Policy and Service Delivery Issues</vt:lpstr>
      <vt:lpstr>3 Levels of Social Work Practice</vt:lpstr>
      <vt:lpstr>3 Levels of Social Work Practice</vt:lpstr>
      <vt:lpstr>3 Levels of Social Work Practice</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12 - Older Adults in Rural Communities: Policy and Practice</dc:title>
  <dc:creator>Pam Reimer</dc:creator>
  <cp:lastModifiedBy>judy white</cp:lastModifiedBy>
  <cp:revision>28</cp:revision>
  <dcterms:created xsi:type="dcterms:W3CDTF">2023-11-18T18:34:59Z</dcterms:created>
  <dcterms:modified xsi:type="dcterms:W3CDTF">2024-06-01T16:54:45Z</dcterms:modified>
</cp:coreProperties>
</file>