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15"/>
  </p:notesMasterIdLst>
  <p:handoutMasterIdLst>
    <p:handoutMasterId r:id="rId16"/>
  </p:handoutMasterIdLst>
  <p:sldIdLst>
    <p:sldId id="283" r:id="rId5"/>
    <p:sldId id="303" r:id="rId6"/>
    <p:sldId id="307" r:id="rId7"/>
    <p:sldId id="308" r:id="rId8"/>
    <p:sldId id="293" r:id="rId9"/>
    <p:sldId id="306" r:id="rId10"/>
    <p:sldId id="305" r:id="rId11"/>
    <p:sldId id="310" r:id="rId12"/>
    <p:sldId id="309" r:id="rId13"/>
    <p:sldId id="296" r:id="rId14"/>
  </p:sldIdLst>
  <p:sldSz cx="12192000" cy="6858000"/>
  <p:notesSz cx="6858000" cy="9144000"/>
  <p:custDataLst>
    <p:tags r:id="rId1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574" autoAdjust="0"/>
  </p:normalViewPr>
  <p:slideViewPr>
    <p:cSldViewPr snapToGrid="0">
      <p:cViewPr varScale="1">
        <p:scale>
          <a:sx n="57" d="100"/>
          <a:sy n="57" d="100"/>
        </p:scale>
        <p:origin x="36" y="184"/>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tableStyles" Target="tableStyle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tags" Target="tags/tag1.xml"/><Relationship Id="rId2" Type="http://schemas.openxmlformats.org/officeDocument/2006/relationships/customXml" Target="../customXml/item2.xml"/><Relationship Id="rId16" Type="http://schemas.openxmlformats.org/officeDocument/2006/relationships/handoutMaster" Target="handoutMasters/handoutMaster1.xml"/><Relationship Id="rId20"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5/6/2022</a:t>
            </a:fld>
            <a:endParaRPr lang="en-US" dirty="0"/>
          </a:p>
        </p:txBody>
      </p:sp>
      <p:sp>
        <p:nvSpPr>
          <p:cNvPr id="4" name="Footer Placeholder 3">
            <a:extLst>
              <a:ext uri="{FF2B5EF4-FFF2-40B4-BE49-F238E27FC236}">
                <a16:creationId xmlns=""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5/6/2022</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8" name="Freeform: Shape 7">
            <a:extLst>
              <a:ext uri="{FF2B5EF4-FFF2-40B4-BE49-F238E27FC236}">
                <a16:creationId xmlns=""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a:t>Click to edit Master text styles</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a:t>Click to edit Master subtitle style</a:t>
            </a:r>
          </a:p>
        </p:txBody>
      </p:sp>
      <p:sp>
        <p:nvSpPr>
          <p:cNvPr id="7" name="Picture Placeholder 6">
            <a:extLst>
              <a:ext uri="{FF2B5EF4-FFF2-40B4-BE49-F238E27FC236}">
                <a16:creationId xmlns=""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a:t>Click to edit Master title style</a:t>
            </a:r>
          </a:p>
        </p:txBody>
      </p:sp>
      <p:sp>
        <p:nvSpPr>
          <p:cNvPr id="11" name="Rectangle 10">
            <a:extLst>
              <a:ext uri="{FF2B5EF4-FFF2-40B4-BE49-F238E27FC236}">
                <a16:creationId xmlns=""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a:t>Click to edit Master title style</a:t>
            </a:r>
          </a:p>
        </p:txBody>
      </p:sp>
      <p:sp>
        <p:nvSpPr>
          <p:cNvPr id="12" name="Subtitle 2">
            <a:extLst>
              <a:ext uri="{FF2B5EF4-FFF2-40B4-BE49-F238E27FC236}">
                <a16:creationId xmlns=""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a:t>Click to edit Master text styles</a:t>
            </a:r>
          </a:p>
        </p:txBody>
      </p:sp>
      <p:sp>
        <p:nvSpPr>
          <p:cNvPr id="4" name="Content Placeholder 2">
            <a:extLst>
              <a:ext uri="{FF2B5EF4-FFF2-40B4-BE49-F238E27FC236}">
                <a16:creationId xmlns=""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a:t>Click to edit Master text styles</a:t>
            </a:r>
          </a:p>
        </p:txBody>
      </p:sp>
      <p:sp>
        <p:nvSpPr>
          <p:cNvPr id="16" name="Content Placeholder 5">
            <a:extLst>
              <a:ext uri="{FF2B5EF4-FFF2-40B4-BE49-F238E27FC236}">
                <a16:creationId xmlns=""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Footer Placeholder 4">
            <a:extLst>
              <a:ext uri="{FF2B5EF4-FFF2-40B4-BE49-F238E27FC236}">
                <a16:creationId xmlns=""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slideLayout" Target="../slideLayouts/slideLayout4.xml"/><Relationship Id="rId1" Type="http://schemas.openxmlformats.org/officeDocument/2006/relationships/tags" Target="../tags/tag2.xml"/><Relationship Id="rId4" Type="http://schemas.openxmlformats.org/officeDocument/2006/relationships/image" Target="../media/image2.jpeg"/></Relationships>
</file>

<file path=ppt/slides/_rels/slide10.xml.rels><?xml version="1.0" encoding="UTF-8" standalone="yes"?>
<Relationships xmlns="http://schemas.openxmlformats.org/package/2006/relationships"><Relationship Id="rId3" Type="http://schemas.openxmlformats.org/officeDocument/2006/relationships/image" Target="../media/image6.svg"/><Relationship Id="rId7" Type="http://schemas.openxmlformats.org/officeDocument/2006/relationships/image" Target="../media/image2.jpeg"/><Relationship Id="rId2" Type="http://schemas.openxmlformats.org/officeDocument/2006/relationships/image" Target="../media/image6.png"/><Relationship Id="rId1" Type="http://schemas.openxmlformats.org/officeDocument/2006/relationships/slideLayout" Target="../slideLayouts/slideLayout9.xml"/><Relationship Id="rId6" Type="http://schemas.openxmlformats.org/officeDocument/2006/relationships/image" Target="../media/image8.jpeg"/><Relationship Id="rId5" Type="http://schemas.openxmlformats.org/officeDocument/2006/relationships/image" Target="../media/image8.svg"/><Relationship Id="rId4" Type="http://schemas.openxmlformats.org/officeDocument/2006/relationships/image" Target="../media/image7.png"/></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3.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slideLayout" Target="../slideLayouts/slideLayout14.xml"/><Relationship Id="rId1" Type="http://schemas.openxmlformats.org/officeDocument/2006/relationships/tags" Target="../tags/tag4.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Layout" Target="../slideLayouts/slideLayout3.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slideLayout" Target="../slideLayouts/slideLayout4.xml"/><Relationship Id="rId1" Type="http://schemas.openxmlformats.org/officeDocument/2006/relationships/tags" Target="../tags/tag8.xml"/><Relationship Id="rId4" Type="http://schemas.openxmlformats.org/officeDocument/2006/relationships/image" Target="../media/image5.jpeg"/></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Spiraling inside of a shell" title="Spiraling inside of a shell">
            <a:extLst>
              <a:ext uri="{FF2B5EF4-FFF2-40B4-BE49-F238E27FC236}">
                <a16:creationId xmlns="" xmlns:a16="http://schemas.microsoft.com/office/drawing/2014/main" id="{EB8894DA-5A0F-45C1-B4BE-7D1EA8A943C4}"/>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
        <p:nvSpPr>
          <p:cNvPr id="7" name="Rectangle 6"/>
          <p:cNvSpPr/>
          <p:nvPr/>
        </p:nvSpPr>
        <p:spPr>
          <a:xfrm>
            <a:off x="5066675" y="6250898"/>
            <a:ext cx="2019925" cy="468000"/>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bg1"/>
              </a:solidFill>
            </a:endParaRPr>
          </a:p>
        </p:txBody>
      </p:sp>
      <p:pic>
        <p:nvPicPr>
          <p:cNvPr id="8" name="Picture 3" descr="Log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2818" y="358380"/>
            <a:ext cx="4570927" cy="86573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 xmlns:a16="http://schemas.microsoft.com/office/drawing/2014/main" id="{3560F281-4FF6-4617-A809-AC9C15ECF18A}"/>
              </a:ext>
            </a:extLst>
          </p:cNvPr>
          <p:cNvSpPr>
            <a:spLocks noGrp="1"/>
          </p:cNvSpPr>
          <p:nvPr>
            <p:ph type="title"/>
          </p:nvPr>
        </p:nvSpPr>
        <p:spPr>
          <a:xfrm>
            <a:off x="428344" y="1371600"/>
            <a:ext cx="4935401" cy="5486400"/>
          </a:xfrm>
        </p:spPr>
        <p:txBody>
          <a:bodyPr/>
          <a:lstStyle/>
          <a:p>
            <a:r>
              <a:rPr lang="en-US" sz="4400" dirty="0">
                <a:latin typeface="Century Gothic" panose="020B0502020202020204" pitchFamily="34" charset="0"/>
              </a:rPr>
              <a:t>What is OER?</a:t>
            </a:r>
            <a:br>
              <a:rPr lang="en-US" sz="4400" dirty="0">
                <a:latin typeface="Century Gothic" panose="020B0502020202020204" pitchFamily="34" charset="0"/>
              </a:rPr>
            </a:br>
            <a:endParaRPr lang="en-US" sz="4400" i="1" dirty="0">
              <a:latin typeface="Century Gothic" panose="020B0502020202020204" pitchFamily="34" charset="0"/>
            </a:endParaRPr>
          </a:p>
        </p:txBody>
      </p:sp>
    </p:spTree>
    <p:custDataLst>
      <p:tags r:id="rId1"/>
    </p:custDataLst>
    <p:extLst>
      <p:ext uri="{BB962C8B-B14F-4D97-AF65-F5344CB8AC3E}">
        <p14:creationId xmlns:p14="http://schemas.microsoft.com/office/powerpoint/2010/main" val="132974669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a:extLst>
              <a:ext uri="{FF2B5EF4-FFF2-40B4-BE49-F238E27FC236}">
                <a16:creationId xmlns="" xmlns:a16="http://schemas.microsoft.com/office/drawing/2014/main" id="{2065A35A-C57B-453D-BF8A-7C8AA18B2452}"/>
              </a:ext>
            </a:extLst>
          </p:cNvPr>
          <p:cNvSpPr>
            <a:spLocks noGrp="1"/>
          </p:cNvSpPr>
          <p:nvPr>
            <p:ph type="title"/>
          </p:nvPr>
        </p:nvSpPr>
        <p:spPr>
          <a:xfrm>
            <a:off x="0" y="0"/>
            <a:ext cx="5105400" cy="6858000"/>
          </a:xfrm>
        </p:spPr>
        <p:txBody>
          <a:bodyPr/>
          <a:lstStyle/>
          <a:p>
            <a:r>
              <a:rPr lang="en-US" b="1" dirty="0">
                <a:latin typeface="Century Gothic" panose="020B0502020202020204" pitchFamily="34" charset="0"/>
              </a:rPr>
              <a:t>Thank You</a:t>
            </a:r>
            <a:br>
              <a:rPr lang="en-US" b="1" dirty="0">
                <a:latin typeface="Century Gothic" panose="020B0502020202020204" pitchFamily="34" charset="0"/>
              </a:rPr>
            </a:br>
            <a:r>
              <a:rPr lang="en-US" b="1" dirty="0">
                <a:latin typeface="Century Gothic" panose="020B0502020202020204" pitchFamily="34" charset="0"/>
              </a:rPr>
              <a:t/>
            </a:r>
            <a:br>
              <a:rPr lang="en-US" b="1" dirty="0">
                <a:latin typeface="Century Gothic" panose="020B0502020202020204" pitchFamily="34" charset="0"/>
              </a:rPr>
            </a:br>
            <a:r>
              <a:rPr lang="en-US" b="1" dirty="0">
                <a:latin typeface="Century Gothic" panose="020B0502020202020204" pitchFamily="34" charset="0"/>
              </a:rPr>
              <a:t/>
            </a:r>
            <a:br>
              <a:rPr lang="en-US" b="1" dirty="0">
                <a:latin typeface="Century Gothic" panose="020B0502020202020204" pitchFamily="34" charset="0"/>
              </a:rPr>
            </a:br>
            <a:r>
              <a:rPr lang="en-US" b="1" dirty="0">
                <a:latin typeface="Century Gothic" panose="020B0502020202020204" pitchFamily="34" charset="0"/>
              </a:rPr>
              <a:t/>
            </a:r>
            <a:br>
              <a:rPr lang="en-US" b="1" dirty="0">
                <a:latin typeface="Century Gothic" panose="020B0502020202020204" pitchFamily="34" charset="0"/>
              </a:rPr>
            </a:br>
            <a:endParaRPr lang="en-US" b="1" dirty="0">
              <a:latin typeface="Century Gothic" panose="020B0502020202020204" pitchFamily="34" charset="0"/>
            </a:endParaRPr>
          </a:p>
        </p:txBody>
      </p:sp>
      <p:cxnSp>
        <p:nvCxnSpPr>
          <p:cNvPr id="25" name="Straight Connector 24">
            <a:extLst>
              <a:ext uri="{FF2B5EF4-FFF2-40B4-BE49-F238E27FC236}">
                <a16:creationId xmlns="" xmlns:a16="http://schemas.microsoft.com/office/drawing/2014/main" id="{551A2C98-AF4A-453D-882B-3123746E8A48}"/>
              </a:ext>
              <a:ext uri="{C183D7F6-B498-43B3-948B-1728B52AA6E4}">
                <adec:decorative xmlns="" xmlns:adec="http://schemas.microsoft.com/office/drawing/2017/decorative" val="1"/>
              </a:ext>
            </a:extLst>
          </p:cNvPr>
          <p:cNvCxnSpPr/>
          <p:nvPr/>
        </p:nvCxnSpPr>
        <p:spPr>
          <a:xfrm>
            <a:off x="701601" y="747109"/>
            <a:ext cx="2850521" cy="0"/>
          </a:xfrm>
          <a:prstGeom prst="line">
            <a:avLst/>
          </a:prstGeom>
        </p:spPr>
        <p:style>
          <a:lnRef idx="1">
            <a:schemeClr val="accent1"/>
          </a:lnRef>
          <a:fillRef idx="0">
            <a:schemeClr val="accent1"/>
          </a:fillRef>
          <a:effectRef idx="0">
            <a:schemeClr val="accent1"/>
          </a:effectRef>
          <a:fontRef idx="minor">
            <a:schemeClr val="tx1"/>
          </a:fontRef>
        </p:style>
      </p:cxnSp>
      <p:pic>
        <p:nvPicPr>
          <p:cNvPr id="8" name="Graphic 7" descr="Icon - User">
            <a:extLst>
              <a:ext uri="{FF2B5EF4-FFF2-40B4-BE49-F238E27FC236}">
                <a16:creationId xmlns="" xmlns:a16="http://schemas.microsoft.com/office/drawing/2014/main" id="{111541C4-DB03-4E53-994D-499C7D73C4DF}"/>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 xmlns:asvg="http://schemas.microsoft.com/office/drawing/2016/SVG/main" r:embed="rId3"/>
              </a:ext>
            </a:extLst>
          </a:blip>
          <a:stretch>
            <a:fillRect/>
          </a:stretch>
        </p:blipFill>
        <p:spPr>
          <a:xfrm>
            <a:off x="701601" y="2486547"/>
            <a:ext cx="218900" cy="218900"/>
          </a:xfrm>
          <a:prstGeom prst="rect">
            <a:avLst/>
          </a:prstGeom>
        </p:spPr>
      </p:pic>
      <p:sp>
        <p:nvSpPr>
          <p:cNvPr id="4" name="Text Placeholder 3">
            <a:extLst>
              <a:ext uri="{FF2B5EF4-FFF2-40B4-BE49-F238E27FC236}">
                <a16:creationId xmlns="" xmlns:a16="http://schemas.microsoft.com/office/drawing/2014/main" id="{60828E04-9C2A-4859-8050-C2DF67A249CB}"/>
              </a:ext>
            </a:extLst>
          </p:cNvPr>
          <p:cNvSpPr>
            <a:spLocks noGrp="1"/>
          </p:cNvSpPr>
          <p:nvPr>
            <p:ph type="body" sz="quarter" idx="15"/>
          </p:nvPr>
        </p:nvSpPr>
        <p:spPr>
          <a:xfrm>
            <a:off x="1087350" y="2466521"/>
            <a:ext cx="3201376" cy="288000"/>
          </a:xfrm>
        </p:spPr>
        <p:txBody>
          <a:bodyPr/>
          <a:lstStyle/>
          <a:p>
            <a:r>
              <a:rPr lang="en-US" sz="2400" b="1" dirty="0">
                <a:latin typeface="Century Gothic" panose="020B0502020202020204" pitchFamily="34" charset="0"/>
              </a:rPr>
              <a:t>Isaac </a:t>
            </a:r>
            <a:r>
              <a:rPr lang="en-US" sz="2400" b="1" dirty="0" err="1">
                <a:latin typeface="Century Gothic" panose="020B0502020202020204" pitchFamily="34" charset="0"/>
              </a:rPr>
              <a:t>Mulolani</a:t>
            </a:r>
            <a:r>
              <a:rPr lang="en-US" sz="2400" b="1" dirty="0">
                <a:latin typeface="Century Gothic" panose="020B0502020202020204" pitchFamily="34" charset="0"/>
              </a:rPr>
              <a:t/>
            </a:r>
            <a:br>
              <a:rPr lang="en-US" sz="2400" b="1" dirty="0">
                <a:latin typeface="Century Gothic" panose="020B0502020202020204" pitchFamily="34" charset="0"/>
              </a:rPr>
            </a:br>
            <a:r>
              <a:rPr lang="en-US" b="1" dirty="0">
                <a:latin typeface="Century Gothic" panose="020B0502020202020204" pitchFamily="34" charset="0"/>
              </a:rPr>
              <a:t>Isaac.mulolani@uregina.ca</a:t>
            </a:r>
          </a:p>
          <a:p>
            <a:endParaRPr lang="en-US" sz="2400" b="1" dirty="0">
              <a:latin typeface="Century Gothic" panose="020B0502020202020204" pitchFamily="34" charset="0"/>
            </a:endParaRPr>
          </a:p>
          <a:p>
            <a:r>
              <a:rPr lang="en-US" sz="2400" b="1" dirty="0">
                <a:latin typeface="Century Gothic" panose="020B0502020202020204" pitchFamily="34" charset="0"/>
              </a:rPr>
              <a:t>Arlysse Quiring</a:t>
            </a:r>
          </a:p>
        </p:txBody>
      </p:sp>
      <p:pic>
        <p:nvPicPr>
          <p:cNvPr id="9" name="Graphic 8" descr="Icon Email">
            <a:extLst>
              <a:ext uri="{FF2B5EF4-FFF2-40B4-BE49-F238E27FC236}">
                <a16:creationId xmlns="" xmlns:a16="http://schemas.microsoft.com/office/drawing/2014/main" id="{773C1382-ACE1-460F-A1B6-AB761A7D2E6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720915" y="4016558"/>
            <a:ext cx="218900" cy="218900"/>
          </a:xfrm>
          <a:prstGeom prst="rect">
            <a:avLst/>
          </a:prstGeom>
        </p:spPr>
      </p:pic>
      <p:sp>
        <p:nvSpPr>
          <p:cNvPr id="6" name="Text Placeholder 5">
            <a:extLst>
              <a:ext uri="{FF2B5EF4-FFF2-40B4-BE49-F238E27FC236}">
                <a16:creationId xmlns="" xmlns:a16="http://schemas.microsoft.com/office/drawing/2014/main" id="{50A3BCC3-A277-4C0B-9EBA-EB53990D8EBD}"/>
              </a:ext>
            </a:extLst>
          </p:cNvPr>
          <p:cNvSpPr>
            <a:spLocks noGrp="1"/>
          </p:cNvSpPr>
          <p:nvPr>
            <p:ph type="body" sz="quarter" idx="17"/>
          </p:nvPr>
        </p:nvSpPr>
        <p:spPr>
          <a:xfrm>
            <a:off x="1087350" y="3996985"/>
            <a:ext cx="3937310" cy="476947"/>
          </a:xfrm>
        </p:spPr>
        <p:txBody>
          <a:bodyPr/>
          <a:lstStyle/>
          <a:p>
            <a:r>
              <a:rPr lang="en-US" sz="2000" b="1" dirty="0">
                <a:latin typeface="Century Gothic" panose="020B0502020202020204" pitchFamily="34" charset="0"/>
              </a:rPr>
              <a:t>arlysse.quiring@uregina.ca</a:t>
            </a:r>
          </a:p>
          <a:p>
            <a:endParaRPr lang="en-US" dirty="0"/>
          </a:p>
        </p:txBody>
      </p:sp>
      <p:pic>
        <p:nvPicPr>
          <p:cNvPr id="12" name="Picture Placeholder 11" descr="Green fern" title="Green fern">
            <a:extLst>
              <a:ext uri="{FF2B5EF4-FFF2-40B4-BE49-F238E27FC236}">
                <a16:creationId xmlns="" xmlns:a16="http://schemas.microsoft.com/office/drawing/2014/main" id="{4323005A-5C0E-47CB-A851-80B7F2A01FA9}"/>
              </a:ext>
            </a:extLst>
          </p:cNvPr>
          <p:cNvPicPr>
            <a:picLocks noGrp="1" noChangeAspect="1"/>
          </p:cNvPicPr>
          <p:nvPr>
            <p:ph type="pic" sz="quarter" idx="19"/>
          </p:nvPr>
        </p:nvPicPr>
        <p:blipFill>
          <a:blip r:embed="rId6" cstate="screen">
            <a:extLst>
              <a:ext uri="{28A0092B-C50C-407E-A947-70E740481C1C}">
                <a14:useLocalDpi xmlns:a14="http://schemas.microsoft.com/office/drawing/2010/main"/>
              </a:ext>
            </a:extLst>
          </a:blip>
          <a:srcRect/>
          <a:stretch>
            <a:fillRect/>
          </a:stretch>
        </p:blipFill>
        <p:spPr/>
      </p:pic>
      <p:pic>
        <p:nvPicPr>
          <p:cNvPr id="1027" name="Picture 3" descr="Logo"/>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01601" y="4945128"/>
            <a:ext cx="3654425" cy="692150"/>
          </a:xfrm>
          <a:prstGeom prst="rect">
            <a:avLst/>
          </a:prstGeom>
          <a:noFill/>
          <a:extLst>
            <a:ext uri="{909E8E84-426E-40DD-AFC4-6F175D3DCCD1}">
              <a14:hiddenFill xmlns:a14="http://schemas.microsoft.com/office/drawing/2010/main">
                <a:solidFill>
                  <a:srgbClr val="FFFFFF"/>
                </a:solidFill>
              </a14:hiddenFill>
            </a:ext>
          </a:extLst>
        </p:spPr>
      </p:pic>
      <p:pic>
        <p:nvPicPr>
          <p:cNvPr id="10" name="Graphic 7" descr="Icon - User">
            <a:extLst>
              <a:ext uri="{FF2B5EF4-FFF2-40B4-BE49-F238E27FC236}">
                <a16:creationId xmlns="" xmlns:a16="http://schemas.microsoft.com/office/drawing/2014/main" id="{111541C4-DB03-4E53-994D-499C7D73C4DF}"/>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 xmlns:asvg="http://schemas.microsoft.com/office/drawing/2016/SVG/main" r:embed="rId3"/>
              </a:ext>
            </a:extLst>
          </a:blip>
          <a:stretch>
            <a:fillRect/>
          </a:stretch>
        </p:blipFill>
        <p:spPr>
          <a:xfrm>
            <a:off x="701601" y="3724406"/>
            <a:ext cx="218900" cy="218900"/>
          </a:xfrm>
          <a:prstGeom prst="rect">
            <a:avLst/>
          </a:prstGeom>
        </p:spPr>
      </p:pic>
      <p:pic>
        <p:nvPicPr>
          <p:cNvPr id="11" name="Graphic 8" descr="Icon Email">
            <a:extLst>
              <a:ext uri="{FF2B5EF4-FFF2-40B4-BE49-F238E27FC236}">
                <a16:creationId xmlns="" xmlns:a16="http://schemas.microsoft.com/office/drawing/2014/main" id="{773C1382-ACE1-460F-A1B6-AB761A7D2E6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 xmlns:asvg="http://schemas.microsoft.com/office/drawing/2016/SVG/main" r:embed="rId5"/>
              </a:ext>
            </a:extLst>
          </a:blip>
          <a:stretch>
            <a:fillRect/>
          </a:stretch>
        </p:blipFill>
        <p:spPr>
          <a:xfrm>
            <a:off x="720915" y="2841382"/>
            <a:ext cx="218900" cy="218900"/>
          </a:xfrm>
          <a:prstGeom prst="rect">
            <a:avLst/>
          </a:prstGeom>
        </p:spPr>
      </p:pic>
    </p:spTree>
    <p:extLst>
      <p:ext uri="{BB962C8B-B14F-4D97-AF65-F5344CB8AC3E}">
        <p14:creationId xmlns:p14="http://schemas.microsoft.com/office/powerpoint/2010/main" val="415367830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7994797-5697-4A14-97F4-C212A14881C4}"/>
              </a:ext>
            </a:extLst>
          </p:cNvPr>
          <p:cNvSpPr>
            <a:spLocks noGrp="1"/>
          </p:cNvSpPr>
          <p:nvPr>
            <p:ph type="ctrTitle"/>
          </p:nvPr>
        </p:nvSpPr>
        <p:spPr>
          <a:xfrm>
            <a:off x="0" y="0"/>
            <a:ext cx="12192000" cy="6863208"/>
          </a:xfrm>
          <a:solidFill>
            <a:schemeClr val="accent5">
              <a:lumMod val="75000"/>
              <a:alpha val="50000"/>
            </a:schemeClr>
          </a:solidFill>
        </p:spPr>
        <p:txBody>
          <a:bodyPr/>
          <a:lstStyle/>
          <a:p>
            <a:pPr algn="r"/>
            <a:r>
              <a:rPr lang="en-US" sz="5400" dirty="0">
                <a:solidFill>
                  <a:schemeClr val="tx1"/>
                </a:solidFill>
                <a:latin typeface="Century Gothic" panose="020B0502020202020204" pitchFamily="34" charset="0"/>
              </a:rPr>
              <a:t>Open Educational Resources</a:t>
            </a:r>
            <a:r>
              <a:rPr lang="en-US" sz="5400" dirty="0">
                <a:solidFill>
                  <a:srgbClr val="FF0000"/>
                </a:solidFill>
                <a:latin typeface="Century Gothic" panose="020B0502020202020204" pitchFamily="34" charset="0"/>
              </a:rPr>
              <a:t/>
            </a:r>
            <a:br>
              <a:rPr lang="en-US" sz="5400" dirty="0">
                <a:solidFill>
                  <a:srgbClr val="FF0000"/>
                </a:solidFill>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endParaRPr lang="en-US" sz="5400" dirty="0">
              <a:latin typeface="Century Gothic" panose="020B0502020202020204" pitchFamily="34" charset="0"/>
            </a:endParaRPr>
          </a:p>
        </p:txBody>
      </p:sp>
      <p:sp>
        <p:nvSpPr>
          <p:cNvPr id="4" name="Content Placeholder 3">
            <a:extLst>
              <a:ext uri="{FF2B5EF4-FFF2-40B4-BE49-F238E27FC236}">
                <a16:creationId xmlns="" xmlns:a16="http://schemas.microsoft.com/office/drawing/2014/main" id="{D355C61F-C8F1-4977-8E1F-F16C0D9EA88C}"/>
              </a:ext>
            </a:extLst>
          </p:cNvPr>
          <p:cNvSpPr txBox="1">
            <a:spLocks/>
          </p:cNvSpPr>
          <p:nvPr/>
        </p:nvSpPr>
        <p:spPr>
          <a:xfrm>
            <a:off x="301492" y="1397405"/>
            <a:ext cx="11589016" cy="4492143"/>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2400" kern="1200">
                <a:solidFill>
                  <a:schemeClr val="tx1">
                    <a:lumMod val="75000"/>
                    <a:lumOff val="25000"/>
                  </a:schemeClr>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lumMod val="75000"/>
                    <a:lumOff val="25000"/>
                  </a:schemeClr>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lumMod val="75000"/>
                    <a:lumOff val="25000"/>
                  </a:schemeClr>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285750" indent="-285750">
              <a:buFont typeface="Arial" panose="020B0604020202020204" pitchFamily="34" charset="0"/>
              <a:buChar char="•"/>
            </a:pPr>
            <a:r>
              <a:rPr lang="en-US" b="1" dirty="0">
                <a:solidFill>
                  <a:schemeClr val="bg1"/>
                </a:solidFill>
                <a:latin typeface="Century Gothic" panose="020B0502020202020204" pitchFamily="34" charset="0"/>
              </a:rPr>
              <a:t>What are they?</a:t>
            </a:r>
          </a:p>
          <a:p>
            <a:pPr marL="800100" lvl="1" indent="-342900" algn="l">
              <a:buFont typeface="Arial" panose="020B0604020202020204" pitchFamily="34" charset="0"/>
              <a:buChar char="•"/>
            </a:pPr>
            <a:r>
              <a:rPr lang="en-US" dirty="0">
                <a:latin typeface="Century Gothic" panose="020B0502020202020204" pitchFamily="34" charset="0"/>
              </a:rPr>
              <a:t>From Cara Bradley, OER </a:t>
            </a:r>
            <a:r>
              <a:rPr lang="en-US" dirty="0" err="1">
                <a:latin typeface="Century Gothic" panose="020B0502020202020204" pitchFamily="34" charset="0"/>
              </a:rPr>
              <a:t>LibGuide</a:t>
            </a:r>
            <a:r>
              <a:rPr lang="en-US" dirty="0">
                <a:latin typeface="Century Gothic" panose="020B0502020202020204" pitchFamily="34" charset="0"/>
              </a:rPr>
              <a:t>: </a:t>
            </a:r>
            <a:r>
              <a:rPr lang="en-US" b="1" dirty="0">
                <a:latin typeface="Century Gothic" panose="020B0502020202020204" pitchFamily="34" charset="0"/>
              </a:rPr>
              <a:t>Open educational resources (OER) have been defined by the Hewlett Foundation as teaching, learning, and research resources that reside in the public domain or have been released under an intellectual property license that permits their free use and re-purposing by others. Open educational resources include full courses, course materials, modules, textbooks, streaming videos, tests, software, and any other tools, materials, or techniques used to support access to knowledge. From http://www.hewlett.org/programs/education-program/open-educational-resources.</a:t>
            </a:r>
          </a:p>
          <a:p>
            <a:pPr marL="800100" lvl="1" indent="-342900" algn="l">
              <a:buFont typeface="Arial" panose="020B0604020202020204" pitchFamily="34" charset="0"/>
              <a:buChar char="•"/>
            </a:pPr>
            <a:r>
              <a:rPr lang="en-US" dirty="0">
                <a:solidFill>
                  <a:schemeClr val="tx1"/>
                </a:solidFill>
                <a:latin typeface="Century Gothic" panose="020B0502020202020204" pitchFamily="34" charset="0"/>
              </a:rPr>
              <a:t>Also consider open software and text books directly (including print).</a:t>
            </a:r>
          </a:p>
          <a:p>
            <a:pPr marL="342900" indent="-342900">
              <a:buFont typeface="Arial" panose="020B0604020202020204" pitchFamily="34" charset="0"/>
              <a:buChar char="•"/>
            </a:pPr>
            <a:r>
              <a:rPr lang="en-US" b="1" dirty="0">
                <a:solidFill>
                  <a:schemeClr val="bg1"/>
                </a:solidFill>
                <a:latin typeface="Century Gothic" panose="020B0502020202020204" pitchFamily="34" charset="0"/>
              </a:rPr>
              <a:t>Who are they for?</a:t>
            </a:r>
          </a:p>
          <a:p>
            <a:pPr marL="800100" lvl="1" indent="-342900" algn="l">
              <a:buFont typeface="Arial" panose="020B0604020202020204" pitchFamily="34" charset="0"/>
              <a:buChar char="•"/>
            </a:pPr>
            <a:r>
              <a:rPr lang="en-US" dirty="0">
                <a:solidFill>
                  <a:schemeClr val="tx1"/>
                </a:solidFill>
                <a:latin typeface="Century Gothic" panose="020B0502020202020204" pitchFamily="34" charset="0"/>
              </a:rPr>
              <a:t>Open Access: All students, faculty and </a:t>
            </a:r>
            <a:r>
              <a:rPr lang="en-US" dirty="0" err="1">
                <a:solidFill>
                  <a:schemeClr val="tx1"/>
                </a:solidFill>
                <a:latin typeface="Century Gothic" panose="020B0502020202020204" pitchFamily="34" charset="0"/>
              </a:rPr>
              <a:t>sessionals</a:t>
            </a:r>
            <a:r>
              <a:rPr lang="en-US" dirty="0">
                <a:solidFill>
                  <a:schemeClr val="tx1"/>
                </a:solidFill>
                <a:latin typeface="Century Gothic" panose="020B0502020202020204" pitchFamily="34" charset="0"/>
              </a:rPr>
              <a:t>, staff document sharing… </a:t>
            </a:r>
            <a:r>
              <a:rPr lang="en-US" b="1" dirty="0">
                <a:solidFill>
                  <a:schemeClr val="accent3">
                    <a:lumMod val="75000"/>
                  </a:schemeClr>
                </a:solidFill>
                <a:latin typeface="Century Gothic" panose="020B0502020202020204" pitchFamily="34" charset="0"/>
              </a:rPr>
              <a:t>Everyone?</a:t>
            </a:r>
            <a:r>
              <a:rPr lang="en-US" dirty="0">
                <a:solidFill>
                  <a:schemeClr val="tx1"/>
                </a:solidFill>
                <a:latin typeface="Century Gothic" panose="020B0502020202020204" pitchFamily="34" charset="0"/>
              </a:rPr>
              <a:t/>
            </a:r>
            <a:br>
              <a:rPr lang="en-US" dirty="0">
                <a:solidFill>
                  <a:schemeClr val="tx1"/>
                </a:solidFill>
                <a:latin typeface="Century Gothic" panose="020B0502020202020204" pitchFamily="34" charset="0"/>
              </a:rPr>
            </a:br>
            <a:endParaRPr lang="en-US" b="1" dirty="0">
              <a:solidFill>
                <a:schemeClr val="bg1"/>
              </a:solidFill>
              <a:latin typeface="Century Gothic" panose="020B0502020202020204" pitchFamily="34" charset="0"/>
            </a:endParaRPr>
          </a:p>
          <a:p>
            <a:pPr marL="342900" indent="-342900">
              <a:buFont typeface="Arial" panose="020B0604020202020204" pitchFamily="34" charset="0"/>
              <a:buChar char="•"/>
            </a:pPr>
            <a:r>
              <a:rPr lang="en-US" sz="2400" b="1" dirty="0">
                <a:solidFill>
                  <a:schemeClr val="bg1"/>
                </a:solidFill>
                <a:latin typeface="Century Gothic" panose="020B0502020202020204" pitchFamily="34" charset="0"/>
              </a:rPr>
              <a:t>How are they created?</a:t>
            </a:r>
            <a:endParaRPr lang="en-US" sz="2400" dirty="0">
              <a:solidFill>
                <a:schemeClr val="bg1"/>
              </a:solidFill>
              <a:latin typeface="Century Gothic" panose="020B0502020202020204" pitchFamily="34" charset="0"/>
            </a:endParaRPr>
          </a:p>
          <a:p>
            <a:pPr marL="800100" lvl="1" indent="-342900" algn="l">
              <a:buFont typeface="Arial" panose="020B0604020202020204" pitchFamily="34" charset="0"/>
              <a:buChar char="•"/>
            </a:pPr>
            <a:r>
              <a:rPr lang="en-US" dirty="0">
                <a:solidFill>
                  <a:schemeClr val="tx1"/>
                </a:solidFill>
                <a:latin typeface="Century Gothic" panose="020B0502020202020204" pitchFamily="34" charset="0"/>
              </a:rPr>
              <a:t>Platforms like </a:t>
            </a:r>
            <a:r>
              <a:rPr lang="en-US" dirty="0" err="1">
                <a:solidFill>
                  <a:schemeClr val="tx1"/>
                </a:solidFill>
                <a:latin typeface="Century Gothic" panose="020B0502020202020204" pitchFamily="34" charset="0"/>
              </a:rPr>
              <a:t>PressBooks</a:t>
            </a:r>
            <a:r>
              <a:rPr lang="en-US" dirty="0">
                <a:solidFill>
                  <a:schemeClr val="tx1"/>
                </a:solidFill>
                <a:latin typeface="Century Gothic" panose="020B0502020202020204" pitchFamily="34" charset="0"/>
              </a:rPr>
              <a:t>, </a:t>
            </a:r>
            <a:r>
              <a:rPr lang="en-US" dirty="0" err="1">
                <a:solidFill>
                  <a:schemeClr val="tx1"/>
                </a:solidFill>
                <a:latin typeface="Century Gothic" panose="020B0502020202020204" pitchFamily="34" charset="0"/>
              </a:rPr>
              <a:t>LibreTexts</a:t>
            </a:r>
            <a:r>
              <a:rPr lang="en-US" dirty="0">
                <a:solidFill>
                  <a:schemeClr val="tx1"/>
                </a:solidFill>
                <a:latin typeface="Century Gothic" panose="020B0502020202020204" pitchFamily="34" charset="0"/>
              </a:rPr>
              <a:t>, and more.</a:t>
            </a:r>
            <a:endParaRPr lang="en-US" sz="2000" dirty="0">
              <a:solidFill>
                <a:schemeClr val="bg1"/>
              </a:solidFill>
              <a:latin typeface="Century Gothic" panose="020B0502020202020204" pitchFamily="34" charset="0"/>
            </a:endParaRPr>
          </a:p>
          <a:p>
            <a:pPr lvl="2" algn="l"/>
            <a:endParaRPr lang="en-US" sz="2400" dirty="0">
              <a:solidFill>
                <a:schemeClr val="bg1"/>
              </a:solidFill>
              <a:latin typeface="Century Gothic" panose="020B0502020202020204" pitchFamily="34" charset="0"/>
            </a:endParaRPr>
          </a:p>
          <a:p>
            <a:pPr lvl="2" algn="l"/>
            <a:endParaRPr lang="en-US" sz="2400" b="1" dirty="0">
              <a:solidFill>
                <a:srgbClr val="FF0000"/>
              </a:solidFill>
              <a:latin typeface="Century Gothic" panose="020B0502020202020204" pitchFamily="34" charset="0"/>
            </a:endParaRPr>
          </a:p>
        </p:txBody>
      </p:sp>
    </p:spTree>
    <p:custDataLst>
      <p:tags r:id="rId1"/>
    </p:custDataLst>
    <p:extLst>
      <p:ext uri="{BB962C8B-B14F-4D97-AF65-F5344CB8AC3E}">
        <p14:creationId xmlns:p14="http://schemas.microsoft.com/office/powerpoint/2010/main" val="223606458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7994797-5697-4A14-97F4-C212A14881C4}"/>
              </a:ext>
            </a:extLst>
          </p:cNvPr>
          <p:cNvSpPr>
            <a:spLocks noGrp="1"/>
          </p:cNvSpPr>
          <p:nvPr>
            <p:ph type="ctrTitle"/>
          </p:nvPr>
        </p:nvSpPr>
        <p:spPr>
          <a:xfrm>
            <a:off x="0" y="0"/>
            <a:ext cx="12192000" cy="6863208"/>
          </a:xfrm>
          <a:solidFill>
            <a:schemeClr val="accent5">
              <a:lumMod val="75000"/>
              <a:alpha val="50000"/>
            </a:schemeClr>
          </a:solidFill>
        </p:spPr>
        <p:txBody>
          <a:bodyPr/>
          <a:lstStyle/>
          <a:p>
            <a:pPr algn="r"/>
            <a:r>
              <a:rPr lang="en-US" sz="5400" dirty="0">
                <a:latin typeface="Century Gothic" panose="020B0502020202020204" pitchFamily="34" charset="0"/>
              </a:rPr>
              <a:t>5R Framework</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endParaRPr lang="en-US" sz="5400" dirty="0">
              <a:latin typeface="Century Gothic" panose="020B0502020202020204" pitchFamily="34" charset="0"/>
            </a:endParaRPr>
          </a:p>
        </p:txBody>
      </p:sp>
      <p:sp>
        <p:nvSpPr>
          <p:cNvPr id="4" name="Content Placeholder 3">
            <a:extLst>
              <a:ext uri="{FF2B5EF4-FFF2-40B4-BE49-F238E27FC236}">
                <a16:creationId xmlns="" xmlns:a16="http://schemas.microsoft.com/office/drawing/2014/main" id="{D355C61F-C8F1-4977-8E1F-F16C0D9EA88C}"/>
              </a:ext>
            </a:extLst>
          </p:cNvPr>
          <p:cNvSpPr txBox="1">
            <a:spLocks/>
          </p:cNvSpPr>
          <p:nvPr/>
        </p:nvSpPr>
        <p:spPr>
          <a:xfrm>
            <a:off x="431999" y="2064774"/>
            <a:ext cx="9685395" cy="4055226"/>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2400" kern="1200">
                <a:solidFill>
                  <a:schemeClr val="tx1">
                    <a:lumMod val="75000"/>
                    <a:lumOff val="25000"/>
                  </a:schemeClr>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lumMod val="75000"/>
                    <a:lumOff val="25000"/>
                  </a:schemeClr>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lumMod val="75000"/>
                    <a:lumOff val="25000"/>
                  </a:schemeClr>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r"/>
            <a:endParaRPr lang="en-US" b="1" dirty="0">
              <a:solidFill>
                <a:schemeClr val="bg1"/>
              </a:solidFill>
              <a:latin typeface="Century Gothic" panose="020B0502020202020204" pitchFamily="34" charset="0"/>
            </a:endParaRPr>
          </a:p>
          <a:p>
            <a:pPr marL="1200150" lvl="2" indent="-285750" algn="r">
              <a:buFont typeface="Arial" panose="020B0604020202020204" pitchFamily="34" charset="0"/>
              <a:buChar char="•"/>
            </a:pPr>
            <a:endParaRPr lang="en-US" sz="2400" dirty="0">
              <a:solidFill>
                <a:schemeClr val="bg1"/>
              </a:solidFill>
              <a:latin typeface="Century Gothic" panose="020B0502020202020204" pitchFamily="34" charset="0"/>
            </a:endParaRPr>
          </a:p>
          <a:p>
            <a:pPr lvl="2" algn="r"/>
            <a:endParaRPr lang="en-US" sz="2400" dirty="0">
              <a:solidFill>
                <a:schemeClr val="bg1"/>
              </a:solidFill>
              <a:latin typeface="Century Gothic" panose="020B0502020202020204" pitchFamily="34" charset="0"/>
            </a:endParaRPr>
          </a:p>
          <a:p>
            <a:pPr lvl="2"/>
            <a:endParaRPr lang="en-US" sz="2400" b="1" dirty="0">
              <a:solidFill>
                <a:srgbClr val="FF0000"/>
              </a:solidFill>
              <a:latin typeface="Century Gothic" panose="020B0502020202020204" pitchFamily="34" charset="0"/>
            </a:endParaRPr>
          </a:p>
        </p:txBody>
      </p:sp>
      <p:pic>
        <p:nvPicPr>
          <p:cNvPr id="7" name="Picture 6" descr="Diagram&#10;&#10;Description automatically generated">
            <a:extLst>
              <a:ext uri="{FF2B5EF4-FFF2-40B4-BE49-F238E27FC236}">
                <a16:creationId xmlns="" xmlns:a16="http://schemas.microsoft.com/office/drawing/2014/main" id="{2DE62260-E32F-6D7E-7820-2E85EBA525C7}"/>
              </a:ext>
            </a:extLst>
          </p:cNvPr>
          <p:cNvPicPr>
            <a:picLocks noChangeAspect="1"/>
          </p:cNvPicPr>
          <p:nvPr/>
        </p:nvPicPr>
        <p:blipFill>
          <a:blip r:embed="rId3"/>
          <a:stretch>
            <a:fillRect/>
          </a:stretch>
        </p:blipFill>
        <p:spPr>
          <a:xfrm>
            <a:off x="0" y="2524125"/>
            <a:ext cx="12191999" cy="3066150"/>
          </a:xfrm>
          <a:prstGeom prst="rect">
            <a:avLst/>
          </a:prstGeom>
        </p:spPr>
      </p:pic>
    </p:spTree>
    <p:custDataLst>
      <p:tags r:id="rId1"/>
    </p:custDataLst>
    <p:extLst>
      <p:ext uri="{BB962C8B-B14F-4D97-AF65-F5344CB8AC3E}">
        <p14:creationId xmlns:p14="http://schemas.microsoft.com/office/powerpoint/2010/main" val="421501822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7994797-5697-4A14-97F4-C212A14881C4}"/>
              </a:ext>
            </a:extLst>
          </p:cNvPr>
          <p:cNvSpPr>
            <a:spLocks noGrp="1"/>
          </p:cNvSpPr>
          <p:nvPr>
            <p:ph type="ctrTitle"/>
          </p:nvPr>
        </p:nvSpPr>
        <p:spPr>
          <a:xfrm>
            <a:off x="0" y="0"/>
            <a:ext cx="12192000" cy="6863208"/>
          </a:xfrm>
          <a:solidFill>
            <a:schemeClr val="accent5">
              <a:lumMod val="75000"/>
              <a:alpha val="50000"/>
            </a:schemeClr>
          </a:solidFill>
        </p:spPr>
        <p:txBody>
          <a:bodyPr/>
          <a:lstStyle/>
          <a:p>
            <a:pPr algn="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smtClean="0">
                <a:latin typeface="Century Gothic" panose="020B0502020202020204" pitchFamily="34" charset="0"/>
              </a:rPr>
              <a:t>    </a:t>
            </a:r>
            <a:r>
              <a:rPr lang="en-US" sz="4000" dirty="0" smtClean="0">
                <a:latin typeface="Century Gothic" panose="020B0502020202020204" pitchFamily="34" charset="0"/>
              </a:rPr>
              <a:t>Open </a:t>
            </a:r>
            <a:r>
              <a:rPr lang="en-US" sz="4000" dirty="0">
                <a:latin typeface="Century Gothic" panose="020B0502020202020204" pitchFamily="34" charset="0"/>
              </a:rPr>
              <a:t>Licenses and </a:t>
            </a:r>
            <a:r>
              <a:rPr lang="en-US" sz="4000" dirty="0" smtClean="0">
                <a:latin typeface="Century Gothic" panose="020B0502020202020204" pitchFamily="34" charset="0"/>
              </a:rPr>
              <a:t>Permissions</a:t>
            </a:r>
            <a:r>
              <a:rPr lang="en-US" sz="4800" dirty="0" smtClean="0">
                <a:latin typeface="Century Gothic" panose="020B0502020202020204" pitchFamily="34" charset="0"/>
              </a:rPr>
              <a:t/>
            </a:r>
            <a:br>
              <a:rPr lang="en-US" sz="4800" dirty="0" smtClean="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endParaRPr lang="en-US" sz="5400" dirty="0">
              <a:latin typeface="Century Gothic" panose="020B0502020202020204" pitchFamily="34"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68640" y="1055869"/>
            <a:ext cx="9054719" cy="5712920"/>
          </a:xfrm>
          <a:prstGeom prst="rect">
            <a:avLst/>
          </a:prstGeom>
        </p:spPr>
      </p:pic>
    </p:spTree>
    <p:custDataLst>
      <p:tags r:id="rId1"/>
    </p:custDataLst>
    <p:extLst>
      <p:ext uri="{BB962C8B-B14F-4D97-AF65-F5344CB8AC3E}">
        <p14:creationId xmlns:p14="http://schemas.microsoft.com/office/powerpoint/2010/main" val="423890214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 xmlns:a16="http://schemas.microsoft.com/office/drawing/2014/main" id="{DBD9FDFD-48CE-40CD-AA8A-21ACDC758C14}"/>
              </a:ext>
            </a:extLst>
          </p:cNvPr>
          <p:cNvSpPr>
            <a:spLocks noGrp="1"/>
          </p:cNvSpPr>
          <p:nvPr>
            <p:ph type="title"/>
          </p:nvPr>
        </p:nvSpPr>
        <p:spPr>
          <a:xfrm>
            <a:off x="1" y="0"/>
            <a:ext cx="5105400" cy="6858000"/>
          </a:xfrm>
        </p:spPr>
        <p:txBody>
          <a:bodyPr/>
          <a:lstStyle/>
          <a:p>
            <a:r>
              <a:rPr lang="en-US" sz="5400" dirty="0">
                <a:latin typeface="Century Gothic" panose="020B0502020202020204" pitchFamily="34" charset="0"/>
              </a:rPr>
              <a:t>Where can I find OER?</a:t>
            </a:r>
            <a:br>
              <a:rPr lang="en-US" sz="5400" dirty="0">
                <a:latin typeface="Century Gothic" panose="020B0502020202020204" pitchFamily="34" charset="0"/>
              </a:rPr>
            </a:br>
            <a:endParaRPr lang="en-US" i="1" dirty="0"/>
          </a:p>
        </p:txBody>
      </p:sp>
      <p:pic>
        <p:nvPicPr>
          <p:cNvPr id="7" name="Picture Placeholder 6" descr="Blurry green with leaves in twig" title="Blurry green with leaves in twig">
            <a:extLst>
              <a:ext uri="{FF2B5EF4-FFF2-40B4-BE49-F238E27FC236}">
                <a16:creationId xmlns="" xmlns:a16="http://schemas.microsoft.com/office/drawing/2014/main" id="{9BD01FBA-B811-41DB-B340-A4A9F06A6685}"/>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
        <p:nvSpPr>
          <p:cNvPr id="6" name="Rectangle 5"/>
          <p:cNvSpPr/>
          <p:nvPr/>
        </p:nvSpPr>
        <p:spPr>
          <a:xfrm>
            <a:off x="5066675" y="6250898"/>
            <a:ext cx="2019925" cy="468000"/>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bg1"/>
              </a:solidFill>
            </a:endParaRPr>
          </a:p>
        </p:txBody>
      </p:sp>
    </p:spTree>
    <p:custDataLst>
      <p:tags r:id="rId1"/>
    </p:custDataLst>
    <p:extLst>
      <p:ext uri="{BB962C8B-B14F-4D97-AF65-F5344CB8AC3E}">
        <p14:creationId xmlns:p14="http://schemas.microsoft.com/office/powerpoint/2010/main" val="211769541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7994797-5697-4A14-97F4-C212A14881C4}"/>
              </a:ext>
            </a:extLst>
          </p:cNvPr>
          <p:cNvSpPr>
            <a:spLocks noGrp="1"/>
          </p:cNvSpPr>
          <p:nvPr>
            <p:ph type="ctrTitle"/>
          </p:nvPr>
        </p:nvSpPr>
        <p:spPr>
          <a:xfrm>
            <a:off x="0" y="0"/>
            <a:ext cx="12192000" cy="6863208"/>
          </a:xfrm>
          <a:solidFill>
            <a:schemeClr val="accent5">
              <a:lumMod val="75000"/>
              <a:alpha val="50000"/>
            </a:schemeClr>
          </a:solidFill>
        </p:spPr>
        <p:txBody>
          <a:bodyPr/>
          <a:lstStyle/>
          <a:p>
            <a:pPr algn="r"/>
            <a:r>
              <a:rPr lang="en-US" sz="5400" dirty="0">
                <a:latin typeface="Century Gothic" panose="020B0502020202020204" pitchFamily="34" charset="0"/>
              </a:rPr>
              <a:t>Resources</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endParaRPr lang="en-US" sz="5400" dirty="0">
              <a:latin typeface="Century Gothic" panose="020B0502020202020204" pitchFamily="34" charset="0"/>
            </a:endParaRPr>
          </a:p>
        </p:txBody>
      </p:sp>
      <p:sp>
        <p:nvSpPr>
          <p:cNvPr id="4" name="Content Placeholder 3">
            <a:extLst>
              <a:ext uri="{FF2B5EF4-FFF2-40B4-BE49-F238E27FC236}">
                <a16:creationId xmlns="" xmlns:a16="http://schemas.microsoft.com/office/drawing/2014/main" id="{D355C61F-C8F1-4977-8E1F-F16C0D9EA88C}"/>
              </a:ext>
            </a:extLst>
          </p:cNvPr>
          <p:cNvSpPr txBox="1">
            <a:spLocks/>
          </p:cNvSpPr>
          <p:nvPr/>
        </p:nvSpPr>
        <p:spPr>
          <a:xfrm>
            <a:off x="431999" y="2064774"/>
            <a:ext cx="9685395" cy="4055226"/>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2400" kern="1200">
                <a:solidFill>
                  <a:schemeClr val="tx1">
                    <a:lumMod val="75000"/>
                    <a:lumOff val="25000"/>
                  </a:schemeClr>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lumMod val="75000"/>
                    <a:lumOff val="25000"/>
                  </a:schemeClr>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lumMod val="75000"/>
                    <a:lumOff val="25000"/>
                  </a:schemeClr>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285750" indent="-285750" algn="r">
              <a:buFont typeface="Arial" panose="020B0604020202020204" pitchFamily="34" charset="0"/>
              <a:buChar char="•"/>
            </a:pPr>
            <a:r>
              <a:rPr lang="en-US" b="1" dirty="0">
                <a:solidFill>
                  <a:schemeClr val="bg1"/>
                </a:solidFill>
                <a:latin typeface="Century Gothic" panose="020B0502020202020204" pitchFamily="34" charset="0"/>
              </a:rPr>
              <a:t>The University of Regina OER by Subject Directory:</a:t>
            </a:r>
          </a:p>
          <a:p>
            <a:pPr algn="r"/>
            <a:r>
              <a:rPr lang="en-US" dirty="0">
                <a:solidFill>
                  <a:schemeClr val="tx1"/>
                </a:solidFill>
                <a:latin typeface="Century Gothic" panose="020B0502020202020204" pitchFamily="34" charset="0"/>
              </a:rPr>
              <a:t>Cross-platforms, streamlined resource for all faculties</a:t>
            </a:r>
            <a:endParaRPr lang="en-US" b="1" dirty="0">
              <a:solidFill>
                <a:schemeClr val="bg1"/>
              </a:solidFill>
              <a:latin typeface="Century Gothic" panose="020B0502020202020204" pitchFamily="34" charset="0"/>
            </a:endParaRPr>
          </a:p>
          <a:p>
            <a:pPr algn="r"/>
            <a:endParaRPr lang="en-US" dirty="0">
              <a:solidFill>
                <a:schemeClr val="bg1"/>
              </a:solidFill>
              <a:latin typeface="Century Gothic" panose="020B0502020202020204" pitchFamily="34" charset="0"/>
            </a:endParaRPr>
          </a:p>
          <a:p>
            <a:pPr marL="342900" indent="-342900" algn="r">
              <a:buFont typeface="Arial" panose="020B0604020202020204" pitchFamily="34" charset="0"/>
              <a:buChar char="•"/>
            </a:pPr>
            <a:r>
              <a:rPr lang="en-US" b="1" dirty="0">
                <a:solidFill>
                  <a:schemeClr val="bg1"/>
                </a:solidFill>
                <a:latin typeface="Century Gothic" panose="020B0502020202020204" pitchFamily="34" charset="0"/>
              </a:rPr>
              <a:t>Library Research Guides:</a:t>
            </a:r>
          </a:p>
          <a:p>
            <a:pPr lvl="2" algn="r"/>
            <a:r>
              <a:rPr lang="en-US" sz="2400" dirty="0">
                <a:solidFill>
                  <a:schemeClr val="tx1"/>
                </a:solidFill>
                <a:latin typeface="Century Gothic" panose="020B0502020202020204" pitchFamily="34" charset="0"/>
              </a:rPr>
              <a:t>Open Access Page (general)</a:t>
            </a:r>
          </a:p>
          <a:p>
            <a:pPr lvl="2" algn="r"/>
            <a:r>
              <a:rPr lang="en-US" sz="2400" dirty="0">
                <a:solidFill>
                  <a:schemeClr val="tx1"/>
                </a:solidFill>
                <a:latin typeface="Century Gothic" panose="020B0502020202020204" pitchFamily="34" charset="0"/>
              </a:rPr>
              <a:t>Open Educational Resources Page (beyond textbooks)</a:t>
            </a:r>
          </a:p>
          <a:p>
            <a:pPr lvl="2" algn="r"/>
            <a:r>
              <a:rPr lang="en-US" sz="2400" dirty="0">
                <a:solidFill>
                  <a:schemeClr val="tx1"/>
                </a:solidFill>
                <a:latin typeface="Century Gothic" panose="020B0502020202020204" pitchFamily="34" charset="0"/>
              </a:rPr>
              <a:t>Open Textbooks Page (as described)</a:t>
            </a:r>
          </a:p>
          <a:p>
            <a:pPr lvl="2" algn="r"/>
            <a:endParaRPr lang="en-US" sz="2400" dirty="0">
              <a:solidFill>
                <a:schemeClr val="tx1"/>
              </a:solidFill>
              <a:latin typeface="Century Gothic" panose="020B0502020202020204" pitchFamily="34" charset="0"/>
            </a:endParaRPr>
          </a:p>
          <a:p>
            <a:pPr marL="1257300" lvl="2" indent="-342900" algn="r">
              <a:buFont typeface="Arial" panose="020B0604020202020204" pitchFamily="34" charset="0"/>
              <a:buChar char="•"/>
            </a:pPr>
            <a:r>
              <a:rPr lang="en-US" sz="2400" b="1" dirty="0">
                <a:solidFill>
                  <a:schemeClr val="bg1"/>
                </a:solidFill>
                <a:latin typeface="Century Gothic" panose="020B0502020202020204" pitchFamily="34" charset="0"/>
              </a:rPr>
              <a:t>Focused U of R Resource</a:t>
            </a:r>
            <a:r>
              <a:rPr lang="en-US" sz="2400" dirty="0">
                <a:solidFill>
                  <a:schemeClr val="bg1"/>
                </a:solidFill>
                <a:latin typeface="Century Gothic" panose="020B0502020202020204" pitchFamily="34" charset="0"/>
              </a:rPr>
              <a:t>:</a:t>
            </a:r>
          </a:p>
          <a:p>
            <a:pPr lvl="2" algn="r"/>
            <a:r>
              <a:rPr lang="en-US" sz="2400" dirty="0" err="1">
                <a:solidFill>
                  <a:schemeClr val="tx1"/>
                </a:solidFill>
                <a:latin typeface="Century Gothic" panose="020B0502020202020204" pitchFamily="34" charset="0"/>
              </a:rPr>
              <a:t>PressBooks</a:t>
            </a:r>
            <a:r>
              <a:rPr lang="en-US" sz="2400" dirty="0">
                <a:solidFill>
                  <a:schemeClr val="tx1"/>
                </a:solidFill>
                <a:latin typeface="Century Gothic" panose="020B0502020202020204" pitchFamily="34" charset="0"/>
              </a:rPr>
              <a:t> Directory - </a:t>
            </a:r>
            <a:r>
              <a:rPr lang="en-US" sz="2400" i="1" dirty="0">
                <a:solidFill>
                  <a:schemeClr val="tx1"/>
                </a:solidFill>
                <a:latin typeface="Century Gothic" panose="020B0502020202020204" pitchFamily="34" charset="0"/>
              </a:rPr>
              <a:t>As Collected by </a:t>
            </a:r>
            <a:r>
              <a:rPr lang="en-US" sz="2400" i="1" dirty="0" err="1">
                <a:solidFill>
                  <a:schemeClr val="tx1"/>
                </a:solidFill>
                <a:latin typeface="Century Gothic" panose="020B0502020202020204" pitchFamily="34" charset="0"/>
              </a:rPr>
              <a:t>PressBooks</a:t>
            </a:r>
            <a:endParaRPr lang="en-US" sz="2400" i="1" dirty="0">
              <a:solidFill>
                <a:schemeClr val="tx1"/>
              </a:solidFill>
              <a:latin typeface="Century Gothic" panose="020B0502020202020204" pitchFamily="34" charset="0"/>
            </a:endParaRPr>
          </a:p>
          <a:p>
            <a:pPr marL="1200150" lvl="2" indent="-285750" algn="r">
              <a:buFont typeface="Arial" panose="020B0604020202020204" pitchFamily="34" charset="0"/>
              <a:buChar char="•"/>
            </a:pPr>
            <a:endParaRPr lang="en-US" sz="2400" dirty="0">
              <a:solidFill>
                <a:schemeClr val="bg1"/>
              </a:solidFill>
              <a:latin typeface="Century Gothic" panose="020B0502020202020204" pitchFamily="34" charset="0"/>
            </a:endParaRPr>
          </a:p>
          <a:p>
            <a:pPr lvl="2" algn="r"/>
            <a:endParaRPr lang="en-US" sz="2400" dirty="0">
              <a:solidFill>
                <a:schemeClr val="bg1"/>
              </a:solidFill>
              <a:latin typeface="Century Gothic" panose="020B0502020202020204" pitchFamily="34" charset="0"/>
            </a:endParaRPr>
          </a:p>
          <a:p>
            <a:pPr lvl="2"/>
            <a:endParaRPr lang="en-US" sz="2400" b="1" dirty="0">
              <a:solidFill>
                <a:srgbClr val="FF0000"/>
              </a:solidFill>
              <a:latin typeface="Century Gothic" panose="020B0502020202020204" pitchFamily="34" charset="0"/>
            </a:endParaRPr>
          </a:p>
        </p:txBody>
      </p:sp>
    </p:spTree>
    <p:custDataLst>
      <p:tags r:id="rId1"/>
    </p:custDataLst>
    <p:extLst>
      <p:ext uri="{BB962C8B-B14F-4D97-AF65-F5344CB8AC3E}">
        <p14:creationId xmlns:p14="http://schemas.microsoft.com/office/powerpoint/2010/main" val="107760385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5066675" y="6250898"/>
            <a:ext cx="2019925" cy="468000"/>
          </a:xfrm>
          <a:prstGeom prst="rect">
            <a:avLst/>
          </a:prstGeom>
          <a:solidFill>
            <a:schemeClr val="bg1"/>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chemeClr val="bg1"/>
              </a:solidFill>
            </a:endParaRPr>
          </a:p>
        </p:txBody>
      </p:sp>
      <p:pic>
        <p:nvPicPr>
          <p:cNvPr id="8" name="Picture 3" descr="Logo"/>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818" y="358380"/>
            <a:ext cx="4570927" cy="86573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 xmlns:a16="http://schemas.microsoft.com/office/drawing/2014/main" id="{3560F281-4FF6-4617-A809-AC9C15ECF18A}"/>
              </a:ext>
            </a:extLst>
          </p:cNvPr>
          <p:cNvSpPr>
            <a:spLocks noGrp="1"/>
          </p:cNvSpPr>
          <p:nvPr>
            <p:ph type="title"/>
          </p:nvPr>
        </p:nvSpPr>
        <p:spPr>
          <a:xfrm>
            <a:off x="428344" y="1371600"/>
            <a:ext cx="5927851" cy="5486400"/>
          </a:xfrm>
        </p:spPr>
        <p:txBody>
          <a:bodyPr/>
          <a:lstStyle/>
          <a:p>
            <a:r>
              <a:rPr lang="en-US" sz="4400" i="1" dirty="0">
                <a:latin typeface="Century Gothic" panose="020B0502020202020204" pitchFamily="34" charset="0"/>
              </a:rPr>
              <a:t> </a:t>
            </a:r>
          </a:p>
        </p:txBody>
      </p:sp>
      <p:pic>
        <p:nvPicPr>
          <p:cNvPr id="9" name="Picture Placeholder 6" descr="Blurry green with leaves in twig" title="Blurry green with leaves in twig">
            <a:extLst>
              <a:ext uri="{FF2B5EF4-FFF2-40B4-BE49-F238E27FC236}">
                <a16:creationId xmlns="" xmlns:a16="http://schemas.microsoft.com/office/drawing/2014/main" id="{9BD01FBA-B811-41DB-B340-A4A9F06A6685}"/>
              </a:ext>
            </a:extLst>
          </p:cNvPr>
          <p:cNvPicPr>
            <a:picLocks noGrp="1" noChangeAspect="1"/>
          </p:cNvPicPr>
          <p:nvPr>
            <p:ph type="pic" sz="quarter" idx="10"/>
          </p:nvPr>
        </p:nvPicPr>
        <p:blipFill>
          <a:blip r:embed="rId4" cstate="screen">
            <a:extLst>
              <a:ext uri="{28A0092B-C50C-407E-A947-70E740481C1C}">
                <a14:useLocalDpi xmlns:a14="http://schemas.microsoft.com/office/drawing/2010/main"/>
              </a:ext>
            </a:extLst>
          </a:blip>
          <a:srcRect l="21491" r="21491"/>
          <a:stretch>
            <a:fillRect/>
          </a:stretch>
        </p:blipFill>
        <p:spPr/>
      </p:pic>
      <p:sp>
        <p:nvSpPr>
          <p:cNvPr id="11" name="Subtitle 3">
            <a:extLst>
              <a:ext uri="{FF2B5EF4-FFF2-40B4-BE49-F238E27FC236}">
                <a16:creationId xmlns="" xmlns:a16="http://schemas.microsoft.com/office/drawing/2014/main" id="{4772945D-CA91-4CFE-8EB7-941C7618C994}"/>
              </a:ext>
            </a:extLst>
          </p:cNvPr>
          <p:cNvSpPr txBox="1">
            <a:spLocks/>
          </p:cNvSpPr>
          <p:nvPr/>
        </p:nvSpPr>
        <p:spPr>
          <a:xfrm>
            <a:off x="792818" y="2078160"/>
            <a:ext cx="4414802" cy="4172738"/>
          </a:xfrm>
          <a:prstGeom prst="rect">
            <a:avLst/>
          </a:prstGeom>
        </p:spPr>
        <p:txBody>
          <a:bodyPr vert="horz" lIns="0" tIns="0" rIns="0" bIns="0" rtlCol="0">
            <a:noAutofit/>
          </a:bodyPr>
          <a:lst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4400" b="1" dirty="0">
                <a:solidFill>
                  <a:schemeClr val="tx1"/>
                </a:solidFill>
                <a:latin typeface="Century Gothic" panose="020B0502020202020204" pitchFamily="34" charset="0"/>
              </a:rPr>
              <a:t>OTHER RESOURCES</a:t>
            </a:r>
          </a:p>
          <a:p>
            <a:pPr marL="342900" indent="-342900">
              <a:buFont typeface="Arial" panose="020B0604020202020204" pitchFamily="34" charset="0"/>
              <a:buChar char="•"/>
            </a:pPr>
            <a:endParaRPr lang="en-US" dirty="0">
              <a:latin typeface="Century Gothic" panose="020B0502020202020204" pitchFamily="34" charset="0"/>
            </a:endParaRPr>
          </a:p>
          <a:p>
            <a:pPr marL="342900" indent="-342900">
              <a:buFont typeface="Arial" panose="020B0604020202020204" pitchFamily="34" charset="0"/>
              <a:buChar char="•"/>
            </a:pPr>
            <a:r>
              <a:rPr lang="en-US" b="1" dirty="0" err="1">
                <a:latin typeface="Century Gothic" panose="020B0502020202020204" pitchFamily="34" charset="0"/>
              </a:rPr>
              <a:t>Pressbooks</a:t>
            </a:r>
            <a:r>
              <a:rPr lang="en-US" b="1" dirty="0">
                <a:latin typeface="Century Gothic" panose="020B0502020202020204" pitchFamily="34" charset="0"/>
              </a:rPr>
              <a:t> (For Creating!)</a:t>
            </a:r>
          </a:p>
          <a:p>
            <a:pPr marL="342900" indent="-342900">
              <a:buFont typeface="Arial" panose="020B0604020202020204" pitchFamily="34" charset="0"/>
              <a:buChar char="•"/>
            </a:pPr>
            <a:r>
              <a:rPr lang="en-US" b="1" dirty="0" err="1">
                <a:latin typeface="Century Gothic" panose="020B0502020202020204" pitchFamily="34" charset="0"/>
              </a:rPr>
              <a:t>LibreTexts</a:t>
            </a:r>
            <a:endParaRPr lang="en-US" b="1" dirty="0">
              <a:latin typeface="Century Gothic" panose="020B0502020202020204" pitchFamily="34" charset="0"/>
            </a:endParaRPr>
          </a:p>
          <a:p>
            <a:pPr marL="342900" indent="-342900">
              <a:buFont typeface="Arial" panose="020B0604020202020204" pitchFamily="34" charset="0"/>
              <a:buChar char="•"/>
            </a:pPr>
            <a:r>
              <a:rPr lang="en-US" b="1" dirty="0">
                <a:latin typeface="Century Gothic" panose="020B0502020202020204" pitchFamily="34" charset="0"/>
              </a:rPr>
              <a:t>OER Commons</a:t>
            </a:r>
          </a:p>
          <a:p>
            <a:pPr marL="342900" indent="-342900">
              <a:buFont typeface="Arial" panose="020B0604020202020204" pitchFamily="34" charset="0"/>
              <a:buChar char="•"/>
            </a:pPr>
            <a:r>
              <a:rPr lang="en-US" b="1" dirty="0">
                <a:latin typeface="Century Gothic" panose="020B0502020202020204" pitchFamily="34" charset="0"/>
              </a:rPr>
              <a:t>H5P</a:t>
            </a:r>
          </a:p>
          <a:p>
            <a:pPr marL="342900" indent="-342900">
              <a:buFont typeface="Arial" panose="020B0604020202020204" pitchFamily="34" charset="0"/>
              <a:buChar char="•"/>
            </a:pPr>
            <a:r>
              <a:rPr lang="en-US" b="1" dirty="0" err="1">
                <a:latin typeface="Century Gothic" panose="020B0502020202020204" pitchFamily="34" charset="0"/>
              </a:rPr>
              <a:t>eCampusOntario</a:t>
            </a:r>
            <a:r>
              <a:rPr lang="en-US" b="1" dirty="0">
                <a:latin typeface="Century Gothic" panose="020B0502020202020204" pitchFamily="34" charset="0"/>
              </a:rPr>
              <a:t> H5P </a:t>
            </a:r>
            <a:r>
              <a:rPr lang="en-US" b="1" dirty="0" smtClean="0">
                <a:latin typeface="Century Gothic" panose="020B0502020202020204" pitchFamily="34" charset="0"/>
              </a:rPr>
              <a:t>Studio</a:t>
            </a:r>
          </a:p>
          <a:p>
            <a:pPr marL="342900" indent="-342900">
              <a:buFont typeface="Arial" panose="020B0604020202020204" pitchFamily="34" charset="0"/>
              <a:buChar char="•"/>
            </a:pPr>
            <a:r>
              <a:rPr lang="en-US" b="1" smtClean="0">
                <a:latin typeface="Century Gothic" panose="020B0502020202020204" pitchFamily="34" charset="0"/>
              </a:rPr>
              <a:t>(More on Handout!)</a:t>
            </a:r>
            <a:endParaRPr lang="en-US" b="1" dirty="0">
              <a:latin typeface="Century Gothic" panose="020B0502020202020204" pitchFamily="34" charset="0"/>
            </a:endParaRPr>
          </a:p>
          <a:p>
            <a:pPr marL="0" indent="0">
              <a:buNone/>
            </a:pPr>
            <a:endParaRPr lang="en-US" b="1" dirty="0">
              <a:latin typeface="Century Gothic" panose="020B0502020202020204" pitchFamily="34" charset="0"/>
            </a:endParaRPr>
          </a:p>
        </p:txBody>
      </p:sp>
    </p:spTree>
    <p:custDataLst>
      <p:tags r:id="rId1"/>
    </p:custDataLst>
    <p:extLst>
      <p:ext uri="{BB962C8B-B14F-4D97-AF65-F5344CB8AC3E}">
        <p14:creationId xmlns:p14="http://schemas.microsoft.com/office/powerpoint/2010/main" val="254775193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7994797-5697-4A14-97F4-C212A14881C4}"/>
              </a:ext>
            </a:extLst>
          </p:cNvPr>
          <p:cNvSpPr>
            <a:spLocks noGrp="1"/>
          </p:cNvSpPr>
          <p:nvPr>
            <p:ph type="ctrTitle"/>
          </p:nvPr>
        </p:nvSpPr>
        <p:spPr>
          <a:xfrm>
            <a:off x="0" y="0"/>
            <a:ext cx="12192000" cy="6863208"/>
          </a:xfrm>
          <a:solidFill>
            <a:schemeClr val="accent5">
              <a:lumMod val="75000"/>
              <a:alpha val="50000"/>
            </a:schemeClr>
          </a:solidFill>
        </p:spPr>
        <p:txBody>
          <a:bodyPr/>
          <a:lstStyle/>
          <a:p>
            <a:pPr algn="r"/>
            <a:r>
              <a:rPr lang="en-US" sz="5400" dirty="0">
                <a:latin typeface="Century Gothic" panose="020B0502020202020204" pitchFamily="34" charset="0"/>
              </a:rPr>
              <a:t>A note on costs…</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endParaRPr lang="en-US" sz="5400" dirty="0">
              <a:latin typeface="Century Gothic" panose="020B0502020202020204" pitchFamily="34" charset="0"/>
            </a:endParaRPr>
          </a:p>
        </p:txBody>
      </p:sp>
      <p:sp>
        <p:nvSpPr>
          <p:cNvPr id="4" name="Content Placeholder 3">
            <a:extLst>
              <a:ext uri="{FF2B5EF4-FFF2-40B4-BE49-F238E27FC236}">
                <a16:creationId xmlns="" xmlns:a16="http://schemas.microsoft.com/office/drawing/2014/main" id="{D355C61F-C8F1-4977-8E1F-F16C0D9EA88C}"/>
              </a:ext>
            </a:extLst>
          </p:cNvPr>
          <p:cNvSpPr txBox="1">
            <a:spLocks/>
          </p:cNvSpPr>
          <p:nvPr/>
        </p:nvSpPr>
        <p:spPr>
          <a:xfrm>
            <a:off x="431999" y="2953512"/>
            <a:ext cx="9685395" cy="3166488"/>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2400" kern="1200">
                <a:solidFill>
                  <a:schemeClr val="tx1">
                    <a:lumMod val="75000"/>
                    <a:lumOff val="25000"/>
                  </a:schemeClr>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lumMod val="75000"/>
                    <a:lumOff val="25000"/>
                  </a:schemeClr>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lumMod val="75000"/>
                    <a:lumOff val="25000"/>
                  </a:schemeClr>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285750" indent="-285750" algn="r">
              <a:buFont typeface="Arial" panose="020B0604020202020204" pitchFamily="34" charset="0"/>
              <a:buChar char="•"/>
            </a:pPr>
            <a:endParaRPr lang="en-US" b="1" dirty="0">
              <a:solidFill>
                <a:schemeClr val="bg1"/>
              </a:solidFill>
              <a:latin typeface="Century Gothic" panose="020B0502020202020204" pitchFamily="34" charset="0"/>
            </a:endParaRPr>
          </a:p>
          <a:p>
            <a:pPr marL="285750" indent="-285750" algn="r">
              <a:buFont typeface="Arial" panose="020B0604020202020204" pitchFamily="34" charset="0"/>
              <a:buChar char="•"/>
            </a:pPr>
            <a:r>
              <a:rPr lang="en-US" b="1" dirty="0">
                <a:solidFill>
                  <a:schemeClr val="bg1"/>
                </a:solidFill>
                <a:latin typeface="Century Gothic" panose="020B0502020202020204" pitchFamily="34" charset="0"/>
              </a:rPr>
              <a:t>Effectively nothing is free.</a:t>
            </a:r>
            <a:br>
              <a:rPr lang="en-US" b="1" dirty="0">
                <a:solidFill>
                  <a:schemeClr val="bg1"/>
                </a:solidFill>
                <a:latin typeface="Century Gothic" panose="020B0502020202020204" pitchFamily="34" charset="0"/>
              </a:rPr>
            </a:br>
            <a:endParaRPr lang="en-US" b="1" dirty="0">
              <a:solidFill>
                <a:schemeClr val="bg1"/>
              </a:solidFill>
              <a:latin typeface="Century Gothic" panose="020B0502020202020204" pitchFamily="34" charset="0"/>
            </a:endParaRPr>
          </a:p>
          <a:p>
            <a:pPr marL="285750" indent="-285750" algn="r">
              <a:buFont typeface="Arial" panose="020B0604020202020204" pitchFamily="34" charset="0"/>
              <a:buChar char="•"/>
            </a:pPr>
            <a:r>
              <a:rPr lang="en-US" b="1" dirty="0">
                <a:solidFill>
                  <a:schemeClr val="bg1"/>
                </a:solidFill>
                <a:latin typeface="Century Gothic" panose="020B0502020202020204" pitchFamily="34" charset="0"/>
              </a:rPr>
              <a:t>Choosing where and how funds and resources are distributed.</a:t>
            </a:r>
            <a:br>
              <a:rPr lang="en-US" b="1" dirty="0">
                <a:solidFill>
                  <a:schemeClr val="bg1"/>
                </a:solidFill>
                <a:latin typeface="Century Gothic" panose="020B0502020202020204" pitchFamily="34" charset="0"/>
              </a:rPr>
            </a:br>
            <a:endParaRPr lang="en-US" b="1" dirty="0">
              <a:solidFill>
                <a:schemeClr val="bg1"/>
              </a:solidFill>
              <a:latin typeface="Century Gothic" panose="020B0502020202020204" pitchFamily="34" charset="0"/>
            </a:endParaRPr>
          </a:p>
          <a:p>
            <a:pPr marL="285750" indent="-285750" algn="r">
              <a:buFont typeface="Arial" panose="020B0604020202020204" pitchFamily="34" charset="0"/>
              <a:buChar char="•"/>
            </a:pPr>
            <a:r>
              <a:rPr lang="en-US" b="1" dirty="0">
                <a:solidFill>
                  <a:schemeClr val="bg1"/>
                </a:solidFill>
                <a:latin typeface="Century Gothic" panose="020B0502020202020204" pitchFamily="34" charset="0"/>
              </a:rPr>
              <a:t>Who benefits from OER? </a:t>
            </a:r>
            <a:r>
              <a:rPr lang="en-US" b="1" dirty="0">
                <a:solidFill>
                  <a:schemeClr val="accent3">
                    <a:lumMod val="75000"/>
                  </a:schemeClr>
                </a:solidFill>
                <a:latin typeface="Century Gothic" panose="020B0502020202020204" pitchFamily="34" charset="0"/>
              </a:rPr>
              <a:t>What are the limitations?</a:t>
            </a:r>
          </a:p>
          <a:p>
            <a:pPr lvl="2" algn="r"/>
            <a:endParaRPr lang="en-US" sz="2400" dirty="0">
              <a:solidFill>
                <a:schemeClr val="bg1"/>
              </a:solidFill>
              <a:latin typeface="Century Gothic" panose="020B0502020202020204" pitchFamily="34" charset="0"/>
            </a:endParaRPr>
          </a:p>
          <a:p>
            <a:pPr lvl="2" algn="r"/>
            <a:endParaRPr lang="en-US" sz="2400" dirty="0">
              <a:solidFill>
                <a:schemeClr val="bg1"/>
              </a:solidFill>
              <a:latin typeface="Century Gothic" panose="020B0502020202020204" pitchFamily="34" charset="0"/>
            </a:endParaRPr>
          </a:p>
          <a:p>
            <a:pPr lvl="2"/>
            <a:endParaRPr lang="en-US" sz="2400" b="1" dirty="0">
              <a:solidFill>
                <a:srgbClr val="FF0000"/>
              </a:solidFill>
              <a:latin typeface="Century Gothic" panose="020B0502020202020204" pitchFamily="34" charset="0"/>
            </a:endParaRPr>
          </a:p>
        </p:txBody>
      </p:sp>
    </p:spTree>
    <p:custDataLst>
      <p:tags r:id="rId1"/>
    </p:custDataLst>
    <p:extLst>
      <p:ext uri="{BB962C8B-B14F-4D97-AF65-F5344CB8AC3E}">
        <p14:creationId xmlns:p14="http://schemas.microsoft.com/office/powerpoint/2010/main" val="17967050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7994797-5697-4A14-97F4-C212A14881C4}"/>
              </a:ext>
            </a:extLst>
          </p:cNvPr>
          <p:cNvSpPr>
            <a:spLocks noGrp="1"/>
          </p:cNvSpPr>
          <p:nvPr>
            <p:ph type="ctrTitle"/>
          </p:nvPr>
        </p:nvSpPr>
        <p:spPr>
          <a:xfrm>
            <a:off x="0" y="0"/>
            <a:ext cx="12192000" cy="6863208"/>
          </a:xfrm>
          <a:solidFill>
            <a:schemeClr val="accent5">
              <a:lumMod val="75000"/>
              <a:alpha val="50000"/>
            </a:schemeClr>
          </a:solidFill>
        </p:spPr>
        <p:txBody>
          <a:bodyPr/>
          <a:lstStyle/>
          <a:p>
            <a:pPr algn="r"/>
            <a:r>
              <a:rPr lang="en-US" sz="5400" dirty="0">
                <a:latin typeface="Century Gothic" panose="020B0502020202020204" pitchFamily="34" charset="0"/>
              </a:rPr>
              <a:t>Questions?</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r>
              <a:rPr lang="en-US" sz="5400" dirty="0">
                <a:latin typeface="Century Gothic" panose="020B0502020202020204" pitchFamily="34" charset="0"/>
              </a:rPr>
              <a:t/>
            </a:r>
            <a:br>
              <a:rPr lang="en-US" sz="5400" dirty="0">
                <a:latin typeface="Century Gothic" panose="020B0502020202020204" pitchFamily="34" charset="0"/>
              </a:rPr>
            </a:br>
            <a:endParaRPr lang="en-US" sz="5400" dirty="0">
              <a:latin typeface="Century Gothic" panose="020B0502020202020204" pitchFamily="34" charset="0"/>
            </a:endParaRPr>
          </a:p>
        </p:txBody>
      </p:sp>
      <p:sp>
        <p:nvSpPr>
          <p:cNvPr id="4" name="Content Placeholder 3">
            <a:extLst>
              <a:ext uri="{FF2B5EF4-FFF2-40B4-BE49-F238E27FC236}">
                <a16:creationId xmlns="" xmlns:a16="http://schemas.microsoft.com/office/drawing/2014/main" id="{D355C61F-C8F1-4977-8E1F-F16C0D9EA88C}"/>
              </a:ext>
            </a:extLst>
          </p:cNvPr>
          <p:cNvSpPr txBox="1">
            <a:spLocks/>
          </p:cNvSpPr>
          <p:nvPr/>
        </p:nvSpPr>
        <p:spPr>
          <a:xfrm>
            <a:off x="431999" y="2953512"/>
            <a:ext cx="9685395" cy="3166488"/>
          </a:xfrm>
          <a:prstGeom prst="rect">
            <a:avLst/>
          </a:prstGeom>
        </p:spPr>
        <p:txBody>
          <a:bodyPr vert="horz" lIns="0" tIns="0" rIns="0" bIns="0" rtlCol="0">
            <a:noAutofit/>
          </a:bodyPr>
          <a:lstStyle>
            <a:lvl1pPr marL="0" indent="0" algn="l" defTabSz="914400" rtl="0" eaLnBrk="1" latinLnBrk="0" hangingPunct="1">
              <a:lnSpc>
                <a:spcPct val="90000"/>
              </a:lnSpc>
              <a:spcBef>
                <a:spcPts val="1000"/>
              </a:spcBef>
              <a:buClr>
                <a:schemeClr val="accent1"/>
              </a:buClr>
              <a:buFont typeface="Corbel" panose="020B0503020204020204" pitchFamily="34" charset="0"/>
              <a:buNone/>
              <a:defRPr sz="2400" kern="1200">
                <a:solidFill>
                  <a:schemeClr val="tx1">
                    <a:lumMod val="75000"/>
                    <a:lumOff val="25000"/>
                  </a:schemeClr>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lumMod val="75000"/>
                    <a:lumOff val="25000"/>
                  </a:schemeClr>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lumMod val="75000"/>
                    <a:lumOff val="25000"/>
                  </a:schemeClr>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lumMod val="75000"/>
                    <a:lumOff val="25000"/>
                  </a:schemeClr>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285750" indent="-285750" algn="r">
              <a:buFont typeface="Arial" panose="020B0604020202020204" pitchFamily="34" charset="0"/>
              <a:buChar char="•"/>
            </a:pPr>
            <a:endParaRPr lang="en-US" b="1" dirty="0">
              <a:solidFill>
                <a:schemeClr val="bg1"/>
              </a:solidFill>
              <a:latin typeface="Century Gothic" panose="020B0502020202020204" pitchFamily="34" charset="0"/>
            </a:endParaRPr>
          </a:p>
          <a:p>
            <a:pPr marL="285750" indent="-285750" algn="r">
              <a:buFont typeface="Arial" panose="020B0604020202020204" pitchFamily="34" charset="0"/>
              <a:buChar char="•"/>
            </a:pPr>
            <a:r>
              <a:rPr lang="en-US" b="1" dirty="0">
                <a:solidFill>
                  <a:schemeClr val="bg1"/>
                </a:solidFill>
                <a:latin typeface="Century Gothic" panose="020B0502020202020204" pitchFamily="34" charset="0"/>
              </a:rPr>
              <a:t>Let’s take a look at some resources!</a:t>
            </a:r>
            <a:br>
              <a:rPr lang="en-US" b="1" dirty="0">
                <a:solidFill>
                  <a:schemeClr val="bg1"/>
                </a:solidFill>
                <a:latin typeface="Century Gothic" panose="020B0502020202020204" pitchFamily="34" charset="0"/>
              </a:rPr>
            </a:br>
            <a:endParaRPr lang="en-US" b="1" dirty="0">
              <a:solidFill>
                <a:schemeClr val="bg1"/>
              </a:solidFill>
              <a:latin typeface="Century Gothic" panose="020B0502020202020204" pitchFamily="34" charset="0"/>
            </a:endParaRPr>
          </a:p>
          <a:p>
            <a:pPr marL="285750" indent="-285750" algn="r">
              <a:buFont typeface="Arial" panose="020B0604020202020204" pitchFamily="34" charset="0"/>
              <a:buChar char="•"/>
            </a:pPr>
            <a:r>
              <a:rPr lang="en-US" sz="2400" b="1" dirty="0">
                <a:solidFill>
                  <a:schemeClr val="bg1"/>
                </a:solidFill>
                <a:latin typeface="Century Gothic" panose="020B0502020202020204" pitchFamily="34" charset="0"/>
              </a:rPr>
              <a:t>Time for a low-stress </a:t>
            </a:r>
            <a:r>
              <a:rPr lang="en-US" sz="2400" b="1" dirty="0">
                <a:solidFill>
                  <a:schemeClr val="accent3">
                    <a:lumMod val="75000"/>
                  </a:schemeClr>
                </a:solidFill>
                <a:latin typeface="Century Gothic" panose="020B0502020202020204" pitchFamily="34" charset="0"/>
              </a:rPr>
              <a:t>scavenger </a:t>
            </a:r>
            <a:r>
              <a:rPr lang="en-US" b="1" dirty="0">
                <a:solidFill>
                  <a:schemeClr val="accent3">
                    <a:lumMod val="75000"/>
                  </a:schemeClr>
                </a:solidFill>
                <a:latin typeface="Century Gothic" panose="020B0502020202020204" pitchFamily="34" charset="0"/>
              </a:rPr>
              <a:t>h</a:t>
            </a:r>
            <a:r>
              <a:rPr lang="en-US" sz="2400" b="1" dirty="0">
                <a:solidFill>
                  <a:schemeClr val="accent3">
                    <a:lumMod val="75000"/>
                  </a:schemeClr>
                </a:solidFill>
                <a:latin typeface="Century Gothic" panose="020B0502020202020204" pitchFamily="34" charset="0"/>
              </a:rPr>
              <a:t>unt !</a:t>
            </a:r>
            <a:endParaRPr lang="en-US" sz="2400" dirty="0">
              <a:solidFill>
                <a:schemeClr val="accent3">
                  <a:lumMod val="75000"/>
                </a:schemeClr>
              </a:solidFill>
              <a:latin typeface="Century Gothic" panose="020B0502020202020204" pitchFamily="34" charset="0"/>
            </a:endParaRPr>
          </a:p>
          <a:p>
            <a:pPr marL="1200150" lvl="2" indent="-285750" algn="r">
              <a:buFont typeface="Arial" panose="020B0604020202020204" pitchFamily="34" charset="0"/>
              <a:buChar char="•"/>
            </a:pPr>
            <a:endParaRPr lang="en-US" sz="2400" dirty="0">
              <a:solidFill>
                <a:schemeClr val="bg1"/>
              </a:solidFill>
              <a:latin typeface="Century Gothic" panose="020B0502020202020204" pitchFamily="34" charset="0"/>
            </a:endParaRPr>
          </a:p>
          <a:p>
            <a:pPr lvl="2" algn="r"/>
            <a:endParaRPr lang="en-US" sz="2400" dirty="0">
              <a:solidFill>
                <a:schemeClr val="bg1"/>
              </a:solidFill>
              <a:latin typeface="Century Gothic" panose="020B0502020202020204" pitchFamily="34" charset="0"/>
            </a:endParaRPr>
          </a:p>
          <a:p>
            <a:pPr lvl="2"/>
            <a:endParaRPr lang="en-US" sz="2400" b="1" dirty="0">
              <a:solidFill>
                <a:srgbClr val="FF0000"/>
              </a:solidFill>
              <a:latin typeface="Century Gothic" panose="020B0502020202020204" pitchFamily="34" charset="0"/>
            </a:endParaRPr>
          </a:p>
        </p:txBody>
      </p:sp>
    </p:spTree>
    <p:custDataLst>
      <p:tags r:id="rId1"/>
    </p:custDataLst>
    <p:extLst>
      <p:ext uri="{BB962C8B-B14F-4D97-AF65-F5344CB8AC3E}">
        <p14:creationId xmlns:p14="http://schemas.microsoft.com/office/powerpoint/2010/main" val="356726432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SLIDE_COUNT" val="10"/>
  <p:tag name="ARTICULATE_PROJECT_OPEN" val="0"/>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7B38E9C-53F4-45B7-BB77-8539BB7040F8}">
  <ds:schemaRefs>
    <ds:schemaRef ds:uri="http://schemas.microsoft.com/sharepoint/v3/contenttype/forms"/>
  </ds:schemaRefs>
</ds:datastoreItem>
</file>

<file path=customXml/itemProps2.xml><?xml version="1.0" encoding="utf-8"?>
<ds:datastoreItem xmlns:ds="http://schemas.openxmlformats.org/officeDocument/2006/customXml" ds:itemID="{0E111B19-7283-4751-B1F8-E7CC95678A87}">
  <ds:schemaRefs>
    <ds:schemaRef ds:uri="http://schemas.microsoft.com/office/2006/metadata/properties"/>
    <ds:schemaRef ds:uri="http://schemas.microsoft.com/office/2006/documentManagement/types"/>
    <ds:schemaRef ds:uri="http://purl.org/dc/terms/"/>
    <ds:schemaRef ds:uri="http://schemas.openxmlformats.org/package/2006/metadata/core-properties"/>
    <ds:schemaRef ds:uri="16c05727-aa75-4e4a-9b5f-8a80a1165891"/>
    <ds:schemaRef ds:uri="http://purl.org/dc/dcmitype/"/>
    <ds:schemaRef ds:uri="http://schemas.microsoft.com/office/infopath/2007/PartnerControls"/>
    <ds:schemaRef ds:uri="http://purl.org/dc/elements/1.1/"/>
    <ds:schemaRef ds:uri="71af3243-3dd4-4a8d-8c0d-dd76da1f02a5"/>
    <ds:schemaRef ds:uri="http://www.w3.org/XML/1998/namespace"/>
  </ds:schemaRefs>
</ds:datastoreItem>
</file>

<file path=customXml/itemProps3.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247</Words>
  <Application>Microsoft Office PowerPoint</Application>
  <PresentationFormat>Widescreen</PresentationFormat>
  <Paragraphs>51</Paragraphs>
  <Slides>10</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10</vt:i4>
      </vt:variant>
    </vt:vector>
  </HeadingPairs>
  <TitlesOfParts>
    <vt:vector size="17" baseType="lpstr">
      <vt:lpstr>Arial</vt:lpstr>
      <vt:lpstr>Calibri</vt:lpstr>
      <vt:lpstr>Century Gothic</vt:lpstr>
      <vt:lpstr>Corbel</vt:lpstr>
      <vt:lpstr>Garamond</vt:lpstr>
      <vt:lpstr>Times New Roman</vt:lpstr>
      <vt:lpstr>Office Theme</vt:lpstr>
      <vt:lpstr>What is OER? </vt:lpstr>
      <vt:lpstr>Open Educational Resources     </vt:lpstr>
      <vt:lpstr>5R Framework    </vt:lpstr>
      <vt:lpstr>      Open Licenses and Permissions     </vt:lpstr>
      <vt:lpstr>Where can I find OER? </vt:lpstr>
      <vt:lpstr>Resources    </vt:lpstr>
      <vt:lpstr> </vt:lpstr>
      <vt:lpstr>A note on costs…   </vt:lpstr>
      <vt:lpstr>Questions?   </vt:lpstr>
      <vt:lpstr>Thank You    </vt:lpstr>
    </vt:vector>
  </TitlesOfParts>
  <Manager/>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2021-01-19T18:23:44Z</dcterms:created>
  <dcterms:modified xsi:type="dcterms:W3CDTF">2022-05-06T19:15:17Z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y fmtid="{D5CDD505-2E9C-101B-9397-08002B2CF9AE}" pid="3" name="ArticulateGUID">
    <vt:lpwstr>152D1640-B936-4221-A634-1E2A396DC85A</vt:lpwstr>
  </property>
  <property fmtid="{D5CDD505-2E9C-101B-9397-08002B2CF9AE}" pid="4" name="ArticulatePath">
    <vt:lpwstr>WhatIsOERlBootcamp2022</vt:lpwstr>
  </property>
</Properties>
</file>