
<file path=[Content_Types].xml><?xml version="1.0" encoding="utf-8"?>
<Types xmlns="http://schemas.openxmlformats.org/package/2006/content-types">
  <Default Extension="png" ContentType="image/png"/>
  <Default Extension="jpeg" ContentType="image/jpeg"/>
  <Default Extension="m4a" ContentType="audio/mp4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21"/>
  </p:notesMasterIdLst>
  <p:handoutMasterIdLst>
    <p:handoutMasterId r:id="rId22"/>
  </p:handoutMasterIdLst>
  <p:sldIdLst>
    <p:sldId id="282" r:id="rId5"/>
    <p:sldId id="309" r:id="rId6"/>
    <p:sldId id="285" r:id="rId7"/>
    <p:sldId id="256" r:id="rId8"/>
    <p:sldId id="292" r:id="rId9"/>
    <p:sldId id="302" r:id="rId10"/>
    <p:sldId id="297" r:id="rId11"/>
    <p:sldId id="299" r:id="rId12"/>
    <p:sldId id="293" r:id="rId13"/>
    <p:sldId id="303" r:id="rId14"/>
    <p:sldId id="283" r:id="rId15"/>
    <p:sldId id="306" r:id="rId16"/>
    <p:sldId id="284" r:id="rId17"/>
    <p:sldId id="308" r:id="rId18"/>
    <p:sldId id="305" r:id="rId19"/>
    <p:sldId id="307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74" autoAdjust="0"/>
  </p:normalViewPr>
  <p:slideViewPr>
    <p:cSldViewPr snapToGrid="0">
      <p:cViewPr varScale="1">
        <p:scale>
          <a:sx n="57" d="100"/>
          <a:sy n="57" d="100"/>
        </p:scale>
        <p:origin x="76" y="13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5/9/2022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5/9/2022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pressbooks.directory/" TargetMode="External"/><Relationship Id="rId2" Type="http://schemas.openxmlformats.org/officeDocument/2006/relationships/hyperlink" Target="https://opentextbooks.uregina.ca/ureginaoerdirectory/" TargetMode="Externa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8.png"/><Relationship Id="rId5" Type="http://schemas.openxmlformats.org/officeDocument/2006/relationships/image" Target="../media/image7.jpeg"/><Relationship Id="rId4" Type="http://schemas.openxmlformats.org/officeDocument/2006/relationships/hyperlink" Target="https://uregina.libguides.com/?b=g&amp;d=a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h5p.org/" TargetMode="Externa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Relationship Id="rId9" Type="http://schemas.openxmlformats.org/officeDocument/2006/relationships/image" Target="../media/image13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eduguide.pressbooks.com/" TargetMode="External"/><Relationship Id="rId2" Type="http://schemas.openxmlformats.org/officeDocument/2006/relationships/hyperlink" Target="https://guide.pressbooks.com/" TargetMode="External"/><Relationship Id="rId1" Type="http://schemas.openxmlformats.org/officeDocument/2006/relationships/slideLayout" Target="../slideLayouts/slideLayout14.xml"/><Relationship Id="rId4" Type="http://schemas.openxmlformats.org/officeDocument/2006/relationships/hyperlink" Target="https://www.youtube.com/user/pressbooks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xmlns="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4696691"/>
            <a:ext cx="8090452" cy="145472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/>
            </a:r>
            <a:br>
              <a:rPr lang="en-US" dirty="0" smtClean="0">
                <a:latin typeface="Century Gothic" panose="020B0502020202020204" pitchFamily="34" charset="0"/>
              </a:rPr>
            </a:br>
            <a:r>
              <a:rPr lang="en-US" dirty="0" smtClean="0">
                <a:latin typeface="Century Gothic" panose="020B0502020202020204" pitchFamily="34" charset="0"/>
              </a:rPr>
              <a:t/>
            </a:r>
            <a:br>
              <a:rPr lang="en-US" dirty="0" smtClean="0">
                <a:latin typeface="Century Gothic" panose="020B0502020202020204" pitchFamily="34" charset="0"/>
              </a:rPr>
            </a:br>
            <a:r>
              <a:rPr lang="en-US" dirty="0">
                <a:latin typeface="Century Gothic" panose="020B0502020202020204" pitchFamily="34" charset="0"/>
              </a:rPr>
              <a:t/>
            </a:r>
            <a:br>
              <a:rPr lang="en-US" dirty="0">
                <a:latin typeface="Century Gothic" panose="020B0502020202020204" pitchFamily="34" charset="0"/>
              </a:rPr>
            </a:br>
            <a:r>
              <a:rPr lang="en-US" dirty="0" smtClean="0">
                <a:latin typeface="Century Gothic" panose="020B0502020202020204" pitchFamily="34" charset="0"/>
              </a:rPr>
              <a:t/>
            </a:r>
            <a:br>
              <a:rPr lang="en-US" dirty="0" smtClean="0">
                <a:latin typeface="Century Gothic" panose="020B0502020202020204" pitchFamily="34" charset="0"/>
              </a:rPr>
            </a:br>
            <a:r>
              <a:rPr lang="en-US" sz="4000" dirty="0" smtClean="0">
                <a:latin typeface="Century Gothic" panose="020B0502020202020204" pitchFamily="34" charset="0"/>
              </a:rPr>
              <a:t>Tools for Creating OER</a:t>
            </a:r>
            <a:br>
              <a:rPr lang="en-US" sz="4000" dirty="0" smtClean="0">
                <a:latin typeface="Century Gothic" panose="020B0502020202020204" pitchFamily="34" charset="0"/>
              </a:rPr>
            </a:br>
            <a:r>
              <a:rPr lang="en-US" dirty="0" smtClean="0">
                <a:latin typeface="Century Gothic" panose="020B0502020202020204" pitchFamily="34" charset="0"/>
              </a:rPr>
              <a:t/>
            </a:r>
            <a:br>
              <a:rPr lang="en-US" dirty="0" smtClean="0">
                <a:latin typeface="Century Gothic" panose="020B0502020202020204" pitchFamily="34" charset="0"/>
              </a:rPr>
            </a:br>
            <a:endParaRPr lang="en-US" b="0" i="1" dirty="0">
              <a:latin typeface="Century Gothic" panose="020B0502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17D5BEA-7B5C-4087-A234-BD9CF792A461}"/>
              </a:ext>
            </a:extLst>
          </p:cNvPr>
          <p:cNvSpPr txBox="1"/>
          <p:nvPr/>
        </p:nvSpPr>
        <p:spPr>
          <a:xfrm>
            <a:off x="739643" y="3046129"/>
            <a:ext cx="3773633" cy="130938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2400" b="1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Pressbooks</a:t>
            </a:r>
            <a: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</a:t>
            </a:r>
            <a:b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</a:br>
            <a: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  <a:t/>
            </a:r>
            <a:b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</a:br>
            <a:endParaRPr lang="en-US" sz="2400" b="1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  <a:p>
            <a:pPr>
              <a:lnSpc>
                <a:spcPts val="1000"/>
              </a:lnSpc>
            </a:pPr>
            <a: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  <a:t/>
            </a:r>
            <a:b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</a:br>
            <a: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OER Library </a:t>
            </a:r>
            <a: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  <a:t>Resources, </a:t>
            </a:r>
          </a:p>
          <a:p>
            <a:pPr>
              <a:lnSpc>
                <a:spcPts val="1000"/>
              </a:lnSpc>
            </a:pPr>
            <a: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/>
            </a:r>
            <a:b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</a:br>
            <a:endParaRPr lang="en-US" sz="2400" b="1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  <a:p>
            <a:pPr>
              <a:lnSpc>
                <a:spcPts val="1000"/>
              </a:lnSpc>
            </a:pPr>
            <a:endParaRPr lang="en-US" sz="2400" b="1" dirty="0">
              <a:solidFill>
                <a:schemeClr val="accent1"/>
              </a:solidFill>
              <a:latin typeface="Century Gothic" panose="020B0502020202020204" pitchFamily="34" charset="0"/>
            </a:endParaRPr>
          </a:p>
          <a:p>
            <a:pPr>
              <a:lnSpc>
                <a:spcPts val="1000"/>
              </a:lnSpc>
            </a:pPr>
            <a: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H5P</a:t>
            </a:r>
            <a:r>
              <a:rPr lang="en-US" sz="2400" b="1" dirty="0">
                <a:solidFill>
                  <a:schemeClr val="accent1"/>
                </a:solidFill>
                <a:latin typeface="Century Gothic" panose="020B0502020202020204" pitchFamily="34" charset="0"/>
              </a:rPr>
              <a:t> </a:t>
            </a:r>
            <a:r>
              <a:rPr lang="en-US" sz="2400" b="1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and more!</a:t>
            </a:r>
            <a:endParaRPr lang="en-US" sz="2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xmlns="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740170" y="0"/>
            <a:ext cx="6630249" cy="6750795"/>
          </a:xfr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938"/>
    </mc:Choice>
    <mc:Fallback xmlns="">
      <p:transition spd="slow" advTm="25938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</p:spPr>
        <p:txBody>
          <a:bodyPr/>
          <a:lstStyle/>
          <a:p>
            <a:pPr algn="r"/>
            <a:r>
              <a:rPr lang="en-US" sz="5400" dirty="0" smtClean="0">
                <a:latin typeface="Century Gothic" panose="020B0502020202020204" pitchFamily="34" charset="0"/>
              </a:rPr>
              <a:t>OER Resources</a:t>
            </a: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2090" y="2711088"/>
            <a:ext cx="9940412" cy="3133590"/>
          </a:xfrm>
        </p:spPr>
        <p:txBody>
          <a:bodyPr/>
          <a:lstStyle/>
          <a:p>
            <a:pPr algn="r"/>
            <a:r>
              <a:rPr lang="en-US" b="1" dirty="0" smtClean="0">
                <a:latin typeface="Century Gothic" panose="020B0502020202020204" pitchFamily="34" charset="0"/>
                <a:hlinkClick r:id="rId2"/>
              </a:rPr>
              <a:t>OER </a:t>
            </a:r>
            <a:r>
              <a:rPr lang="en-US" b="1" dirty="0">
                <a:latin typeface="Century Gothic" panose="020B0502020202020204" pitchFamily="34" charset="0"/>
                <a:hlinkClick r:id="rId2"/>
              </a:rPr>
              <a:t>By Discipline Resource Guide: University of </a:t>
            </a:r>
            <a:r>
              <a:rPr lang="en-US" b="1" dirty="0" smtClean="0">
                <a:latin typeface="Century Gothic" panose="020B0502020202020204" pitchFamily="34" charset="0"/>
                <a:hlinkClick r:id="rId2"/>
              </a:rPr>
              <a:t>Regina</a:t>
            </a:r>
            <a:br>
              <a:rPr lang="en-US" b="1" dirty="0" smtClean="0">
                <a:latin typeface="Century Gothic" panose="020B0502020202020204" pitchFamily="34" charset="0"/>
                <a:hlinkClick r:id="rId2"/>
              </a:rPr>
            </a:br>
            <a:r>
              <a:rPr lang="en-US" i="1" dirty="0" smtClean="0">
                <a:latin typeface="Century Gothic" panose="020B0502020202020204" pitchFamily="34" charset="0"/>
              </a:rPr>
              <a:t>A collaboration of Library Resources and the OER Program</a:t>
            </a:r>
          </a:p>
          <a:p>
            <a:pPr algn="r"/>
            <a:endParaRPr lang="en-US" b="1" i="1" dirty="0">
              <a:latin typeface="Century Gothic" panose="020B0502020202020204" pitchFamily="34" charset="0"/>
            </a:endParaRPr>
          </a:p>
          <a:p>
            <a:pPr algn="r"/>
            <a:r>
              <a:rPr lang="en-US" b="1" dirty="0" err="1" smtClean="0">
                <a:latin typeface="Century Gothic" panose="020B0502020202020204" pitchFamily="34" charset="0"/>
                <a:hlinkClick r:id="rId3"/>
              </a:rPr>
              <a:t>PressBooks</a:t>
            </a:r>
            <a:r>
              <a:rPr lang="en-US" b="1" dirty="0" smtClean="0">
                <a:latin typeface="Century Gothic" panose="020B0502020202020204" pitchFamily="34" charset="0"/>
                <a:hlinkClick r:id="rId3"/>
              </a:rPr>
              <a:t> Directory </a:t>
            </a:r>
            <a:r>
              <a:rPr lang="en-US" b="1" dirty="0" smtClean="0">
                <a:latin typeface="Century Gothic" panose="020B0502020202020204" pitchFamily="34" charset="0"/>
              </a:rPr>
              <a:t/>
            </a:r>
            <a:br>
              <a:rPr lang="en-US" b="1" dirty="0" smtClean="0">
                <a:latin typeface="Century Gothic" panose="020B0502020202020204" pitchFamily="34" charset="0"/>
              </a:rPr>
            </a:br>
            <a:r>
              <a:rPr lang="en-US" i="1" dirty="0" smtClean="0">
                <a:latin typeface="Century Gothic" panose="020B0502020202020204" pitchFamily="34" charset="0"/>
              </a:rPr>
              <a:t>As Collected by </a:t>
            </a:r>
            <a:r>
              <a:rPr lang="en-US" i="1" dirty="0" err="1" smtClean="0">
                <a:latin typeface="Century Gothic" panose="020B0502020202020204" pitchFamily="34" charset="0"/>
              </a:rPr>
              <a:t>PressBooks</a:t>
            </a:r>
            <a:endParaRPr lang="en-US" i="1" dirty="0" smtClean="0">
              <a:latin typeface="Century Gothic" panose="020B0502020202020204" pitchFamily="34" charset="0"/>
            </a:endParaRPr>
          </a:p>
          <a:p>
            <a:pPr algn="r"/>
            <a:endParaRPr lang="en-US" b="1" i="1" dirty="0">
              <a:latin typeface="Century Gothic" panose="020B0502020202020204" pitchFamily="34" charset="0"/>
            </a:endParaRPr>
          </a:p>
          <a:p>
            <a:pPr algn="r"/>
            <a:r>
              <a:rPr lang="en-US" b="1" dirty="0" smtClean="0">
                <a:latin typeface="Century Gothic" panose="020B0502020202020204" pitchFamily="34" charset="0"/>
              </a:rPr>
              <a:t>!</a:t>
            </a:r>
            <a:endParaRPr lang="en-US" b="1" dirty="0">
              <a:latin typeface="Century Gothic" panose="020B0502020202020204" pitchFamily="34" charset="0"/>
            </a:endParaRPr>
          </a:p>
          <a:p>
            <a:pPr algn="r"/>
            <a:endParaRPr lang="en-US" sz="2800" b="1" dirty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064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5995"/>
    </mc:Choice>
    <mc:Fallback xmlns="">
      <p:transition spd="slow" advTm="55995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Library Resources</a:t>
            </a:r>
            <a:endParaRPr lang="en-US" dirty="0">
              <a:latin typeface="Century Gothic" panose="020B0502020202020204" pitchFamily="34" charset="0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2438400"/>
            <a:ext cx="5472000" cy="3681600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sz="2800" dirty="0" smtClean="0">
                <a:solidFill>
                  <a:schemeClr val="tx1"/>
                </a:solidFill>
                <a:latin typeface="Century Gothic" panose="020B0502020202020204" pitchFamily="34" charset="0"/>
                <a:hlinkClick r:id="rId4"/>
              </a:rPr>
              <a:t>Library Research Guides</a:t>
            </a:r>
            <a:r>
              <a:rPr lang="en-US" sz="28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:</a:t>
            </a:r>
          </a:p>
          <a:p>
            <a:pPr lvl="2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Access Page (General)</a:t>
            </a:r>
          </a:p>
          <a:p>
            <a:pPr lvl="2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Educational Resources Page (Created and Found Resources beyond Textbooks)</a:t>
            </a:r>
          </a:p>
          <a:p>
            <a:pPr lvl="2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Textbooks Page (as described)</a:t>
            </a:r>
          </a:p>
          <a:p>
            <a:pPr lvl="2"/>
            <a:endParaRPr lang="en-US" sz="2400" b="1" dirty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xmlns="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Rectangle 6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  <p:pic>
        <p:nvPicPr>
          <p:cNvPr id="3" name="Audio 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013"/>
    </mc:Choice>
    <mc:Fallback xmlns="">
      <p:transition spd="slow" advTm="4301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xmlns="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1399" y="3868"/>
            <a:ext cx="5220601" cy="6854132"/>
          </a:xfrm>
        </p:spPr>
        <p:txBody>
          <a:bodyPr/>
          <a:lstStyle/>
          <a:p>
            <a:r>
              <a:rPr lang="en-US" sz="4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Other Resources</a:t>
            </a:r>
            <a: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sz="4000" i="1" dirty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4000" i="1" dirty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sz="4000" i="1" dirty="0" smtClean="0"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latin typeface="Century Gothic" panose="020B0502020202020204" pitchFamily="34" charset="0"/>
              </a:rPr>
            </a:br>
            <a:endParaRPr lang="en-US" sz="4000" i="1" dirty="0">
              <a:latin typeface="Century Gothic" panose="020B0502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xmlns="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8113" y="556157"/>
            <a:ext cx="5610835" cy="5278113"/>
          </a:xfrm>
        </p:spPr>
      </p:pic>
      <p:sp>
        <p:nvSpPr>
          <p:cNvPr id="2" name="Rectangle 1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  <p:sp>
        <p:nvSpPr>
          <p:cNvPr id="9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19874" y="2667766"/>
            <a:ext cx="3638852" cy="4190234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H5P and resources</a:t>
            </a:r>
            <a:b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err="1" smtClean="0">
                <a:solidFill>
                  <a:schemeClr val="tx1"/>
                </a:solidFill>
                <a:latin typeface="Century Gothic" panose="020B0502020202020204" pitchFamily="34" charset="0"/>
              </a:rPr>
              <a:t>LibreTexts</a:t>
            </a: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err="1" smtClean="0">
                <a:solidFill>
                  <a:schemeClr val="tx1"/>
                </a:solidFill>
                <a:latin typeface="Century Gothic" panose="020B0502020202020204" pitchFamily="34" charset="0"/>
              </a:rPr>
              <a:t>Lyryx</a:t>
            </a: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Merlot</a:t>
            </a:r>
          </a:p>
        </p:txBody>
      </p:sp>
    </p:spTree>
    <p:extLst>
      <p:ext uri="{BB962C8B-B14F-4D97-AF65-F5344CB8AC3E}">
        <p14:creationId xmlns:p14="http://schemas.microsoft.com/office/powerpoint/2010/main" val="1347278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984"/>
    </mc:Choice>
    <mc:Fallback xmlns="">
      <p:transition spd="slow" advTm="117984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CEEB3BAE-C0B2-447C-B8BE-96C6BD84D6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6833" y="2684206"/>
            <a:ext cx="4925321" cy="328889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Interactive content</a:t>
            </a:r>
            <a:b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Reusable and shareable</a:t>
            </a:r>
            <a:b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H5P </a:t>
            </a:r>
            <a:r>
              <a:rPr lang="en-US" sz="2000" b="1" dirty="0" err="1" smtClean="0">
                <a:solidFill>
                  <a:schemeClr val="tx1"/>
                </a:solidFill>
                <a:latin typeface="Century Gothic" panose="020B0502020202020204" pitchFamily="34" charset="0"/>
              </a:rPr>
              <a:t>PressBooks</a:t>
            </a: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 Plugin</a:t>
            </a:r>
            <a:b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H5P OER Hub</a:t>
            </a:r>
            <a:endParaRPr lang="en-US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1999"/>
            <a:ext cx="5072805" cy="836361"/>
          </a:xfr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The Magical World of H5P (</a:t>
            </a:r>
            <a:r>
              <a:rPr lang="en-US" dirty="0" smtClean="0">
                <a:latin typeface="Century Gothic" panose="020B0502020202020204" pitchFamily="34" charset="0"/>
                <a:hlinkClick r:id="rId2"/>
              </a:rPr>
              <a:t>https://h5p.org</a:t>
            </a:r>
            <a:r>
              <a:rPr lang="en-US" dirty="0" smtClean="0">
                <a:latin typeface="Century Gothic" panose="020B0502020202020204" pitchFamily="34" charset="0"/>
              </a:rPr>
              <a:t>)</a:t>
            </a:r>
            <a:endParaRPr lang="en-US" dirty="0">
              <a:latin typeface="Century Gothic" panose="020B0502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4012" y="432000"/>
            <a:ext cx="5182323" cy="607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4519"/>
    </mc:Choice>
    <mc:Fallback xmlns="">
      <p:transition spd="slow" advTm="104519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</p:spPr>
        <p:txBody>
          <a:bodyPr/>
          <a:lstStyle/>
          <a:p>
            <a:pPr algn="r"/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Other Platforms</a:t>
            </a:r>
            <a:r>
              <a:rPr lang="en-US" sz="5400" dirty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1729" y="1952805"/>
            <a:ext cx="9940412" cy="3133590"/>
          </a:xfrm>
        </p:spPr>
        <p:txBody>
          <a:bodyPr/>
          <a:lstStyle/>
          <a:p>
            <a:pPr algn="r"/>
            <a:r>
              <a:rPr lang="en-US" b="1" dirty="0" err="1" smtClean="0">
                <a:latin typeface="Century Gothic" panose="020B0502020202020204" pitchFamily="34" charset="0"/>
              </a:rPr>
              <a:t>LibreTexts</a:t>
            </a:r>
            <a:r>
              <a:rPr lang="en-US" b="1" dirty="0">
                <a:latin typeface="Century Gothic" panose="020B0502020202020204" pitchFamily="34" charset="0"/>
              </a:rPr>
              <a:t>: https://libretexts.org/</a:t>
            </a:r>
            <a:endParaRPr lang="en-US" b="1" dirty="0" smtClean="0">
              <a:latin typeface="Century Gothic" panose="020B0502020202020204" pitchFamily="34" charset="0"/>
            </a:endParaRPr>
          </a:p>
          <a:p>
            <a:pPr algn="r"/>
            <a:r>
              <a:rPr lang="en-US" dirty="0">
                <a:latin typeface="Century Gothic" panose="020B0502020202020204" pitchFamily="34" charset="0"/>
              </a:rPr>
              <a:t>Free, no EDU account required, </a:t>
            </a:r>
            <a:r>
              <a:rPr lang="en-US" dirty="0" err="1" smtClean="0">
                <a:latin typeface="Century Gothic" panose="020B0502020202020204" pitchFamily="34" charset="0"/>
              </a:rPr>
              <a:t>LibreCommons</a:t>
            </a:r>
            <a:r>
              <a:rPr lang="en-US" dirty="0" smtClean="0">
                <a:latin typeface="Century Gothic" panose="020B0502020202020204" pitchFamily="34" charset="0"/>
              </a:rPr>
              <a:t> and </a:t>
            </a:r>
            <a:r>
              <a:rPr lang="en-US" dirty="0" err="1" smtClean="0">
                <a:latin typeface="Century Gothic" panose="020B0502020202020204" pitchFamily="34" charset="0"/>
              </a:rPr>
              <a:t>LibreStudio</a:t>
            </a:r>
            <a:endParaRPr lang="en-US" dirty="0" smtClean="0">
              <a:latin typeface="Century Gothic" panose="020B0502020202020204" pitchFamily="34" charset="0"/>
            </a:endParaRPr>
          </a:p>
          <a:p>
            <a:pPr algn="r"/>
            <a:endParaRPr lang="en-US" b="1" i="1" dirty="0">
              <a:latin typeface="Century Gothic" panose="020B0502020202020204" pitchFamily="34" charset="0"/>
            </a:endParaRPr>
          </a:p>
          <a:p>
            <a:pPr algn="r"/>
            <a:r>
              <a:rPr lang="en-US" b="1" dirty="0" err="1" smtClean="0">
                <a:latin typeface="Century Gothic" panose="020B0502020202020204" pitchFamily="34" charset="0"/>
              </a:rPr>
              <a:t>Lyryx</a:t>
            </a:r>
            <a:r>
              <a:rPr lang="en-US" b="1" dirty="0">
                <a:latin typeface="Century Gothic" panose="020B0502020202020204" pitchFamily="34" charset="0"/>
              </a:rPr>
              <a:t>: https://lyryx.com/</a:t>
            </a:r>
            <a:endParaRPr lang="en-US" b="1" dirty="0" smtClean="0">
              <a:latin typeface="Century Gothic" panose="020B0502020202020204" pitchFamily="34" charset="0"/>
            </a:endParaRPr>
          </a:p>
          <a:p>
            <a:pPr algn="r"/>
            <a:r>
              <a:rPr lang="en-US" dirty="0">
                <a:latin typeface="Century Gothic" panose="020B0502020202020204" pitchFamily="34" charset="0"/>
              </a:rPr>
              <a:t>Free, no EDU account required, useful platform for STEM subjects.</a:t>
            </a:r>
          </a:p>
          <a:p>
            <a:pPr algn="r"/>
            <a:endParaRPr lang="en-US" b="1" i="1" dirty="0">
              <a:latin typeface="Century Gothic" panose="020B0502020202020204" pitchFamily="34" charset="0"/>
            </a:endParaRPr>
          </a:p>
          <a:p>
            <a:pPr algn="r"/>
            <a:r>
              <a:rPr lang="en-US" b="1" dirty="0">
                <a:latin typeface="Century Gothic" panose="020B0502020202020204" pitchFamily="34" charset="0"/>
              </a:rPr>
              <a:t>MERLOT: https://www.merlot.org</a:t>
            </a:r>
          </a:p>
          <a:p>
            <a:pPr algn="r"/>
            <a:r>
              <a:rPr lang="en-US" dirty="0" smtClean="0">
                <a:latin typeface="Century Gothic" panose="020B0502020202020204" pitchFamily="34" charset="0"/>
              </a:rPr>
              <a:t>Peer reviewed, some free content, community and commons.</a:t>
            </a:r>
            <a:br>
              <a:rPr lang="en-US" dirty="0" smtClean="0">
                <a:latin typeface="Century Gothic" panose="020B0502020202020204" pitchFamily="34" charset="0"/>
              </a:rPr>
            </a:br>
            <a:endParaRPr lang="en-US" dirty="0" smtClean="0">
              <a:latin typeface="Century Gothic" panose="020B0502020202020204" pitchFamily="34" charset="0"/>
            </a:endParaRPr>
          </a:p>
          <a:p>
            <a:pPr algn="r"/>
            <a:r>
              <a:rPr lang="en-US" b="1" dirty="0" smtClean="0">
                <a:latin typeface="Century Gothic" panose="020B0502020202020204" pitchFamily="34" charset="0"/>
              </a:rPr>
              <a:t>Check out the pdf handout for more!</a:t>
            </a:r>
            <a:endParaRPr lang="en-US" b="1" dirty="0">
              <a:latin typeface="Century Gothic" panose="020B0502020202020204" pitchFamily="34" charset="0"/>
            </a:endParaRPr>
          </a:p>
          <a:p>
            <a:pPr algn="r"/>
            <a:endParaRPr lang="en-US" sz="2800" b="1" dirty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7114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5995"/>
    </mc:Choice>
    <mc:Fallback xmlns="">
      <p:transition spd="slow" advTm="55995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0"/>
            <a:ext cx="12192000" cy="6863208"/>
          </a:xfrm>
          <a:solidFill>
            <a:schemeClr val="accent2">
              <a:alpha val="50000"/>
            </a:schemeClr>
          </a:solidFill>
        </p:spPr>
        <p:txBody>
          <a:bodyPr/>
          <a:lstStyle/>
          <a:p>
            <a:pPr algn="r"/>
            <a:r>
              <a:rPr lang="en-US" sz="72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Questions?</a:t>
            </a:r>
            <a:br>
              <a:rPr lang="en-US" sz="7200" dirty="0" smtClean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en-US" sz="7200" dirty="0" err="1" smtClean="0">
                <a:solidFill>
                  <a:schemeClr val="bg1"/>
                </a:solidFill>
                <a:latin typeface="Century Gothic" panose="020B0502020202020204" pitchFamily="34" charset="0"/>
              </a:rPr>
              <a:t>PressBooks</a:t>
            </a:r>
            <a:r>
              <a:rPr lang="en-US" sz="72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 Activity!</a:t>
            </a:r>
            <a:endParaRPr lang="en-US" sz="72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50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539"/>
    </mc:Choice>
    <mc:Fallback xmlns="">
      <p:transition spd="slow" advTm="12539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xmlns="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5105400" cy="6858000"/>
          </a:xfrm>
        </p:spPr>
        <p:txBody>
          <a:bodyPr/>
          <a:lstStyle/>
          <a:p>
            <a:r>
              <a:rPr lang="en-US" b="1" dirty="0">
                <a:latin typeface="Century Gothic" panose="020B0502020202020204" pitchFamily="34" charset="0"/>
              </a:rPr>
              <a:t>Thank </a:t>
            </a:r>
            <a:r>
              <a:rPr lang="en-US" b="1" dirty="0" smtClean="0">
                <a:latin typeface="Century Gothic" panose="020B0502020202020204" pitchFamily="34" charset="0"/>
              </a:rPr>
              <a:t>You</a:t>
            </a:r>
            <a:br>
              <a:rPr lang="en-US" b="1" dirty="0" smtClean="0">
                <a:latin typeface="Century Gothic" panose="020B0502020202020204" pitchFamily="34" charset="0"/>
              </a:rPr>
            </a:br>
            <a:r>
              <a:rPr lang="en-US" b="1" dirty="0">
                <a:latin typeface="Century Gothic" panose="020B0502020202020204" pitchFamily="34" charset="0"/>
              </a:rPr>
              <a:t/>
            </a:r>
            <a:br>
              <a:rPr lang="en-US" b="1" dirty="0">
                <a:latin typeface="Century Gothic" panose="020B0502020202020204" pitchFamily="34" charset="0"/>
              </a:rPr>
            </a:br>
            <a:r>
              <a:rPr lang="en-US" b="1" dirty="0" smtClean="0">
                <a:latin typeface="Century Gothic" panose="020B0502020202020204" pitchFamily="34" charset="0"/>
              </a:rPr>
              <a:t/>
            </a:r>
            <a:br>
              <a:rPr lang="en-US" b="1" dirty="0" smtClean="0">
                <a:latin typeface="Century Gothic" panose="020B0502020202020204" pitchFamily="34" charset="0"/>
              </a:rPr>
            </a:br>
            <a:r>
              <a:rPr lang="en-US" b="1" dirty="0">
                <a:latin typeface="Century Gothic" panose="020B0502020202020204" pitchFamily="34" charset="0"/>
              </a:rPr>
              <a:t/>
            </a:r>
            <a:br>
              <a:rPr lang="en-US" b="1" dirty="0">
                <a:latin typeface="Century Gothic" panose="020B0502020202020204" pitchFamily="34" charset="0"/>
              </a:rPr>
            </a:br>
            <a:endParaRPr lang="en-US" b="1" dirty="0">
              <a:latin typeface="Century Gothic" panose="020B0502020202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701601" y="747109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:a16="http://schemas.microsoft.com/office/drawing/2014/main" xmlns="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01601" y="2486547"/>
            <a:ext cx="218900" cy="218900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87350" y="2466521"/>
            <a:ext cx="3201376" cy="288000"/>
          </a:xfrm>
        </p:spPr>
        <p:txBody>
          <a:bodyPr/>
          <a:lstStyle/>
          <a:p>
            <a:r>
              <a:rPr lang="en-US" sz="2400" b="1" dirty="0" smtClean="0">
                <a:latin typeface="Century Gothic" panose="020B0502020202020204" pitchFamily="34" charset="0"/>
              </a:rPr>
              <a:t>Isaac </a:t>
            </a:r>
            <a:r>
              <a:rPr lang="en-US" sz="2400" b="1" dirty="0" err="1" smtClean="0">
                <a:latin typeface="Century Gothic" panose="020B0502020202020204" pitchFamily="34" charset="0"/>
              </a:rPr>
              <a:t>Mulolani</a:t>
            </a:r>
            <a:r>
              <a:rPr lang="en-US" sz="2400" b="1" dirty="0" smtClean="0">
                <a:latin typeface="Century Gothic" panose="020B0502020202020204" pitchFamily="34" charset="0"/>
              </a:rPr>
              <a:t/>
            </a:r>
            <a:br>
              <a:rPr lang="en-US" sz="2400" b="1" dirty="0" smtClean="0">
                <a:latin typeface="Century Gothic" panose="020B0502020202020204" pitchFamily="34" charset="0"/>
              </a:rPr>
            </a:br>
            <a:r>
              <a:rPr lang="en-US" b="1" dirty="0" smtClean="0">
                <a:latin typeface="Century Gothic" panose="020B0502020202020204" pitchFamily="34" charset="0"/>
              </a:rPr>
              <a:t>Isaac.mulolani@uregina.ca</a:t>
            </a:r>
          </a:p>
          <a:p>
            <a:endParaRPr lang="en-US" sz="2400" b="1" dirty="0">
              <a:latin typeface="Century Gothic" panose="020B0502020202020204" pitchFamily="34" charset="0"/>
            </a:endParaRPr>
          </a:p>
          <a:p>
            <a:r>
              <a:rPr lang="en-US" sz="2400" b="1" dirty="0" smtClean="0">
                <a:latin typeface="Century Gothic" panose="020B0502020202020204" pitchFamily="34" charset="0"/>
              </a:rPr>
              <a:t>Arlysse Quiring</a:t>
            </a:r>
            <a:endParaRPr lang="en-US" sz="2400" b="1" dirty="0">
              <a:latin typeface="Century Gothic" panose="020B0502020202020204" pitchFamily="34" charset="0"/>
            </a:endParaRPr>
          </a:p>
        </p:txBody>
      </p:sp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xmlns="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720915" y="4016558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87350" y="3996985"/>
            <a:ext cx="3937310" cy="476947"/>
          </a:xfrm>
        </p:spPr>
        <p:txBody>
          <a:bodyPr/>
          <a:lstStyle/>
          <a:p>
            <a:r>
              <a:rPr lang="en-US" sz="2000" b="1" dirty="0">
                <a:latin typeface="Century Gothic" panose="020B0502020202020204" pitchFamily="34" charset="0"/>
              </a:rPr>
              <a:t>a</a:t>
            </a:r>
            <a:r>
              <a:rPr lang="en-US" sz="2000" b="1" dirty="0" smtClean="0">
                <a:latin typeface="Century Gothic" panose="020B0502020202020204" pitchFamily="34" charset="0"/>
              </a:rPr>
              <a:t>rlysse.quiring@uregina.ca</a:t>
            </a:r>
            <a:endParaRPr lang="en-US" sz="2000" b="1" dirty="0">
              <a:latin typeface="Century Gothic" panose="020B0502020202020204" pitchFamily="34" charset="0"/>
            </a:endParaRPr>
          </a:p>
          <a:p>
            <a:endParaRPr lang="en-US" dirty="0"/>
          </a:p>
        </p:txBody>
      </p:sp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27" name="Picture 3" descr="Log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601" y="4945128"/>
            <a:ext cx="3654425" cy="69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Graphic 7" descr="Icon - User">
            <a:extLst>
              <a:ext uri="{FF2B5EF4-FFF2-40B4-BE49-F238E27FC236}">
                <a16:creationId xmlns:a16="http://schemas.microsoft.com/office/drawing/2014/main" xmlns="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01601" y="3724406"/>
            <a:ext cx="218900" cy="218900"/>
          </a:xfrm>
          <a:prstGeom prst="rect">
            <a:avLst/>
          </a:prstGeom>
        </p:spPr>
      </p:pic>
      <p:pic>
        <p:nvPicPr>
          <p:cNvPr id="11" name="Graphic 8" descr="Icon Email">
            <a:extLst>
              <a:ext uri="{FF2B5EF4-FFF2-40B4-BE49-F238E27FC236}">
                <a16:creationId xmlns:a16="http://schemas.microsoft.com/office/drawing/2014/main" xmlns="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720915" y="2841382"/>
            <a:ext cx="218900" cy="21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70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</p:spPr>
        <p:txBody>
          <a:bodyPr/>
          <a:lstStyle/>
          <a:p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5400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36335" y="355723"/>
            <a:ext cx="5038192" cy="6335009"/>
          </a:xfrm>
        </p:spPr>
        <p:txBody>
          <a:bodyPr/>
          <a:lstStyle/>
          <a:p>
            <a: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OER Creation</a:t>
            </a:r>
            <a:r>
              <a:rPr lang="en-US" sz="4800" b="1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48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48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Tools By </a:t>
            </a:r>
            <a:r>
              <a:rPr lang="en-US" sz="4800" b="1" dirty="0">
                <a:solidFill>
                  <a:schemeClr val="tx1"/>
                </a:solidFill>
                <a:latin typeface="Century Gothic" panose="020B0502020202020204" pitchFamily="34" charset="0"/>
              </a:rPr>
              <a:t>Type</a:t>
            </a:r>
            <a:br>
              <a:rPr lang="en-US" sz="48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sz="2800" dirty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sz="2800" dirty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endParaRPr lang="en-US" sz="2800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r>
              <a:rPr lang="en-US" sz="2800" b="1" dirty="0" smtClean="0">
                <a:latin typeface="Century Gothic" panose="020B0502020202020204" pitchFamily="34" charset="0"/>
              </a:rPr>
              <a:t>Commercial  &amp;</a:t>
            </a:r>
            <a:r>
              <a:rPr lang="en-US" sz="2800" b="1" dirty="0" smtClean="0">
                <a:latin typeface="Century Gothic" panose="020B0502020202020204" pitchFamily="34" charset="0"/>
              </a:rPr>
              <a:t>  </a:t>
            </a:r>
          </a:p>
          <a:p>
            <a:r>
              <a:rPr lang="en-US" sz="2800" b="1" dirty="0" smtClean="0">
                <a:latin typeface="Century Gothic" panose="020B0502020202020204" pitchFamily="34" charset="0"/>
              </a:rPr>
              <a:t>Open Source</a:t>
            </a:r>
            <a:endParaRPr lang="en-US" b="1" i="1" dirty="0">
              <a:latin typeface="Century Gothic" panose="020B0502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4706" y="355723"/>
            <a:ext cx="7163800" cy="6335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2789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5995"/>
    </mc:Choice>
    <mc:Fallback xmlns="">
      <p:transition spd="slow" advTm="55995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 descr="Green rice fields" title="Green rice fields">
            <a:extLst>
              <a:ext uri="{FF2B5EF4-FFF2-40B4-BE49-F238E27FC236}">
                <a16:creationId xmlns:a16="http://schemas.microsoft.com/office/drawing/2014/main" xmlns="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1"/>
            <a:ext cx="12192000" cy="6858001"/>
          </a:xfrm>
        </p:spPr>
      </p:pic>
      <p:sp>
        <p:nvSpPr>
          <p:cNvPr id="10" name="Title 9" hidden="1">
            <a:extLst>
              <a:ext uri="{FF2B5EF4-FFF2-40B4-BE49-F238E27FC236}">
                <a16:creationId xmlns:a16="http://schemas.microsoft.com/office/drawing/2014/main" xmlns="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635297" y="95529"/>
            <a:ext cx="81999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b="1" dirty="0" err="1" smtClean="0">
                <a:solidFill>
                  <a:schemeClr val="bg1"/>
                </a:solidFill>
                <a:latin typeface="Century Gothic" panose="020B0502020202020204" pitchFamily="34" charset="0"/>
              </a:rPr>
              <a:t>Pressbooks</a:t>
            </a:r>
            <a:r>
              <a:rPr lang="en-US" sz="4400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:</a:t>
            </a:r>
            <a:br>
              <a:rPr lang="en-US" sz="4400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</a:br>
            <a:r>
              <a:rPr lang="en-US" sz="2800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Building A Book, Step By Step</a:t>
            </a:r>
            <a:endParaRPr lang="en-CA" sz="28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219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283"/>
    </mc:Choice>
    <mc:Fallback xmlns="">
      <p:transition spd="slow" advTm="24283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   </a:t>
            </a:r>
            <a:endParaRPr lang="en-US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846438" y="530220"/>
            <a:ext cx="9714271" cy="6092297"/>
          </a:xfrm>
        </p:spPr>
        <p:txBody>
          <a:bodyPr/>
          <a:lstStyle/>
          <a:p>
            <a:r>
              <a:rPr lang="en-US" b="1" dirty="0" err="1" smtClean="0">
                <a:solidFill>
                  <a:schemeClr val="tx1"/>
                </a:solidFill>
                <a:latin typeface="Century Gothic" panose="020B0502020202020204" pitchFamily="34" charset="0"/>
              </a:rPr>
              <a:t>PressBooks</a:t>
            </a: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 - Building A Book Outline:</a:t>
            </a: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1: “Create A New Book”: Address and Name</a:t>
            </a: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2: Adapt The Appearance:  Themes, Styles and Covers</a:t>
            </a: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3: The Beginning: Front Matter (Who/What/When/Where)</a:t>
            </a: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4: The Middle: Main Chapters and Features</a:t>
            </a: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5: The End: Back Matter (Want to know more?)</a:t>
            </a:r>
            <a:b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/>
            </a:r>
            <a:br>
              <a:rPr lang="en-US" b="1" dirty="0" smtClean="0">
                <a:solidFill>
                  <a:srgbClr val="FF0000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6: Edit, Edit, Edit</a:t>
            </a:r>
            <a:b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Step 7: Publish! (…and keep editing.)</a:t>
            </a:r>
            <a:endParaRPr lang="en-US" b="1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9839"/>
    </mc:Choice>
    <mc:Fallback xmlns="">
      <p:transition spd="slow" advTm="229839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xmlns="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1399" y="3868"/>
            <a:ext cx="5220601" cy="6854132"/>
          </a:xfrm>
        </p:spPr>
        <p:txBody>
          <a:bodyPr/>
          <a:lstStyle/>
          <a:p>
            <a:r>
              <a:rPr lang="en-US" sz="4000" dirty="0" err="1">
                <a:latin typeface="Century Gothic" panose="020B0502020202020204" pitchFamily="34" charset="0"/>
              </a:rPr>
              <a:t>TroubleShooting</a:t>
            </a:r>
            <a:r>
              <a:rPr lang="en-US" sz="4000" dirty="0">
                <a:latin typeface="Century Gothic" panose="020B0502020202020204" pitchFamily="34" charset="0"/>
              </a:rPr>
              <a:t/>
            </a:r>
            <a:br>
              <a:rPr lang="en-US" sz="4000" dirty="0">
                <a:latin typeface="Century Gothic" panose="020B0502020202020204" pitchFamily="34" charset="0"/>
              </a:rPr>
            </a:br>
            <a:r>
              <a:rPr lang="en-US" sz="4000" i="1" dirty="0" smtClean="0">
                <a:latin typeface="Century Gothic" panose="020B0502020202020204" pitchFamily="34" charset="0"/>
              </a:rPr>
              <a:t>Building </a:t>
            </a:r>
            <a:r>
              <a:rPr lang="en-US" sz="4000" i="1" dirty="0">
                <a:latin typeface="Century Gothic" panose="020B0502020202020204" pitchFamily="34" charset="0"/>
              </a:rPr>
              <a:t>A </a:t>
            </a:r>
            <a:r>
              <a:rPr lang="en-US" sz="4000" i="1" dirty="0" smtClean="0">
                <a:latin typeface="Century Gothic" panose="020B0502020202020204" pitchFamily="34" charset="0"/>
              </a:rPr>
              <a:t>Book</a:t>
            </a:r>
            <a:br>
              <a:rPr lang="en-US" sz="4000" i="1" dirty="0" smtClean="0">
                <a:latin typeface="Century Gothic" panose="020B0502020202020204" pitchFamily="34" charset="0"/>
              </a:rPr>
            </a:br>
            <a:r>
              <a:rPr lang="en-US" sz="4000" i="1" dirty="0">
                <a:latin typeface="Century Gothic" panose="020B0502020202020204" pitchFamily="34" charset="0"/>
              </a:rPr>
              <a:t/>
            </a:r>
            <a:br>
              <a:rPr lang="en-US" sz="4000" i="1" dirty="0">
                <a:latin typeface="Century Gothic" panose="020B0502020202020204" pitchFamily="34" charset="0"/>
              </a:rPr>
            </a:br>
            <a:r>
              <a:rPr lang="en-US" sz="4000" i="1" dirty="0" smtClean="0"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latin typeface="Century Gothic" panose="020B0502020202020204" pitchFamily="34" charset="0"/>
              </a:rPr>
            </a:br>
            <a:r>
              <a:rPr lang="en-US" sz="4000" i="1" dirty="0" smtClean="0"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latin typeface="Century Gothic" panose="020B0502020202020204" pitchFamily="34" charset="0"/>
              </a:rPr>
            </a:br>
            <a:r>
              <a:rPr lang="en-US" sz="4000" i="1" dirty="0" smtClean="0">
                <a:latin typeface="Century Gothic" panose="020B0502020202020204" pitchFamily="34" charset="0"/>
              </a:rPr>
              <a:t/>
            </a:r>
            <a:br>
              <a:rPr lang="en-US" sz="4000" i="1" dirty="0" smtClean="0">
                <a:latin typeface="Century Gothic" panose="020B0502020202020204" pitchFamily="34" charset="0"/>
              </a:rPr>
            </a:br>
            <a:endParaRPr lang="en-US" sz="4000" i="1" dirty="0">
              <a:latin typeface="Century Gothic" panose="020B0502020202020204" pitchFamily="34" charset="0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19874" y="2528664"/>
            <a:ext cx="3638852" cy="4190234"/>
          </a:xfrm>
        </p:spPr>
        <p:txBody>
          <a:bodyPr/>
          <a:lstStyle/>
          <a:p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Tips: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Keep a Word Document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Create a Schedule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Consider Mobile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Test Everything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Ask For Help</a:t>
            </a:r>
            <a:endParaRPr lang="en-US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xmlns="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8113" y="556157"/>
            <a:ext cx="5610835" cy="5278113"/>
          </a:xfrm>
        </p:spPr>
      </p:pic>
      <p:sp>
        <p:nvSpPr>
          <p:cNvPr id="2" name="Rectangle 1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984"/>
    </mc:Choice>
    <mc:Fallback xmlns="">
      <p:transition spd="slow" advTm="117984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</p:spPr>
        <p:txBody>
          <a:bodyPr/>
          <a:lstStyle/>
          <a:p>
            <a:pPr algn="r"/>
            <a:r>
              <a:rPr lang="en-US" sz="4000" dirty="0" smtClean="0">
                <a:latin typeface="Century Gothic" panose="020B0502020202020204" pitchFamily="34" charset="0"/>
              </a:rPr>
              <a:t>Practical </a:t>
            </a:r>
            <a:r>
              <a:rPr lang="en-US" sz="4000" dirty="0" err="1" smtClean="0">
                <a:latin typeface="Century Gothic" panose="020B0502020202020204" pitchFamily="34" charset="0"/>
              </a:rPr>
              <a:t>PressBooks</a:t>
            </a:r>
            <a:r>
              <a:rPr lang="en-US" sz="4000" dirty="0" smtClean="0">
                <a:latin typeface="Century Gothic" panose="020B0502020202020204" pitchFamily="34" charset="0"/>
              </a:rPr>
              <a:t> Resources</a:t>
            </a: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89588" y="1991031"/>
            <a:ext cx="8666280" cy="4426241"/>
          </a:xfrm>
        </p:spPr>
        <p:txBody>
          <a:bodyPr/>
          <a:lstStyle/>
          <a:p>
            <a:pPr algn="r"/>
            <a:r>
              <a:rPr lang="en-US" sz="2800" dirty="0" smtClean="0">
                <a:latin typeface="Century Gothic" panose="020B0502020202020204" pitchFamily="34" charset="0"/>
              </a:rPr>
              <a:t/>
            </a:r>
            <a:br>
              <a:rPr lang="en-US" sz="2800" dirty="0" smtClean="0">
                <a:latin typeface="Century Gothic" panose="020B0502020202020204" pitchFamily="34" charset="0"/>
              </a:rPr>
            </a:br>
            <a:r>
              <a:rPr lang="en-US" sz="2800" dirty="0" smtClean="0">
                <a:latin typeface="Century Gothic" panose="020B0502020202020204" pitchFamily="34" charset="0"/>
                <a:hlinkClick r:id="rId2"/>
              </a:rPr>
              <a:t>User Guide</a:t>
            </a:r>
            <a:endParaRPr lang="en-US" sz="2800" dirty="0" smtClean="0">
              <a:latin typeface="Century Gothic" panose="020B0502020202020204" pitchFamily="34" charset="0"/>
            </a:endParaRPr>
          </a:p>
          <a:p>
            <a:pPr algn="r"/>
            <a:endParaRPr lang="en-US" sz="2800" dirty="0">
              <a:latin typeface="Century Gothic" panose="020B0502020202020204" pitchFamily="34" charset="0"/>
            </a:endParaRPr>
          </a:p>
          <a:p>
            <a:pPr algn="r"/>
            <a:r>
              <a:rPr lang="en-US" sz="2800" dirty="0" smtClean="0">
                <a:latin typeface="Century Gothic" panose="020B0502020202020204" pitchFamily="34" charset="0"/>
                <a:hlinkClick r:id="rId3"/>
              </a:rPr>
              <a:t>EDU User Guide (section on cloning)</a:t>
            </a:r>
            <a:endParaRPr lang="en-US" sz="2800" dirty="0" smtClean="0">
              <a:latin typeface="Century Gothic" panose="020B0502020202020204" pitchFamily="34" charset="0"/>
            </a:endParaRPr>
          </a:p>
          <a:p>
            <a:pPr algn="r"/>
            <a:endParaRPr lang="en-US" sz="2800" dirty="0">
              <a:latin typeface="Century Gothic" panose="020B0502020202020204" pitchFamily="34" charset="0"/>
            </a:endParaRPr>
          </a:p>
          <a:p>
            <a:pPr algn="r"/>
            <a:r>
              <a:rPr lang="en-US" sz="2800" dirty="0" err="1" smtClean="0">
                <a:latin typeface="Century Gothic" panose="020B0502020202020204" pitchFamily="34" charset="0"/>
                <a:hlinkClick r:id="rId4"/>
              </a:rPr>
              <a:t>PressBooks</a:t>
            </a:r>
            <a:r>
              <a:rPr lang="en-US" sz="2800" dirty="0" smtClean="0">
                <a:latin typeface="Century Gothic" panose="020B0502020202020204" pitchFamily="34" charset="0"/>
                <a:hlinkClick r:id="rId4"/>
              </a:rPr>
              <a:t> YouTube Channel</a:t>
            </a:r>
            <a:endParaRPr lang="en-US" sz="2800" dirty="0" smtClean="0">
              <a:latin typeface="Century Gothic" panose="020B0502020202020204" pitchFamily="34" charset="0"/>
            </a:endParaRPr>
          </a:p>
          <a:p>
            <a:pPr algn="r"/>
            <a:endParaRPr lang="en-US" sz="2800" b="1" dirty="0">
              <a:solidFill>
                <a:srgbClr val="FF0000"/>
              </a:solidFill>
              <a:latin typeface="Century Gothic" panose="020B0502020202020204" pitchFamily="34" charset="0"/>
            </a:endParaRPr>
          </a:p>
          <a:p>
            <a:pPr algn="r"/>
            <a:endParaRPr lang="en-US" sz="2800" b="1" dirty="0" smtClean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6874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8448"/>
    </mc:Choice>
    <mc:Fallback xmlns="">
      <p:transition spd="slow" advTm="78448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>
                <a:latin typeface="Century Gothic" panose="020B0502020202020204" pitchFamily="34" charset="0"/>
              </a:rPr>
              <a:t>Cloning and Best Practices</a:t>
            </a:r>
            <a:endParaRPr lang="en-US" sz="3200" dirty="0">
              <a:latin typeface="Century Gothic" panose="020B0502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2315497" y="1843548"/>
            <a:ext cx="9233142" cy="4055806"/>
          </a:xfrm>
        </p:spPr>
        <p:txBody>
          <a:bodyPr/>
          <a:lstStyle/>
          <a:p>
            <a:pPr algn="r"/>
            <a:r>
              <a:rPr lang="en-US" sz="2000" i="1" dirty="0" smtClean="0">
                <a:latin typeface="Century Gothic" panose="020B0502020202020204" pitchFamily="34" charset="0"/>
              </a:rPr>
              <a:t>Cloning a book as a viable and </a:t>
            </a:r>
          </a:p>
          <a:p>
            <a:pPr algn="r"/>
            <a:r>
              <a:rPr lang="en-US" sz="2000" i="1" dirty="0" smtClean="0">
                <a:latin typeface="Century Gothic" panose="020B0502020202020204" pitchFamily="34" charset="0"/>
              </a:rPr>
              <a:t>practical resource solution.</a:t>
            </a:r>
          </a:p>
          <a:p>
            <a:pPr algn="r"/>
            <a:endParaRPr lang="en-US" sz="2000" dirty="0">
              <a:latin typeface="Century Gothic" panose="020B0502020202020204" pitchFamily="34" charset="0"/>
            </a:endParaRPr>
          </a:p>
          <a:p>
            <a:pPr algn="r">
              <a:buFont typeface="Wingdings" panose="05000000000000000000" pitchFamily="2" charset="2"/>
              <a:buChar char="§"/>
            </a:pP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Verify that it is a Creative Commons License</a:t>
            </a:r>
            <a:b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r">
              <a:buFont typeface="Wingdings" panose="05000000000000000000" pitchFamily="2" charset="2"/>
              <a:buChar char="§"/>
            </a:pP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If in doubt, ask for written permission</a:t>
            </a:r>
            <a:b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r">
              <a:buFont typeface="Wingdings" panose="05000000000000000000" pitchFamily="2" charset="2"/>
              <a:buChar char="§"/>
            </a:pP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Inquire about collaborations</a:t>
            </a:r>
            <a:b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r">
              <a:buFont typeface="Wingdings" panose="05000000000000000000" pitchFamily="2" charset="2"/>
              <a:buChar char="§"/>
            </a:pP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Get creative with local content and </a:t>
            </a:r>
            <a:r>
              <a:rPr lang="en-US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H5P*</a:t>
            </a: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/>
            </a:r>
            <a:b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</a:br>
            <a:endParaRPr lang="en-US"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algn="r">
              <a:buFont typeface="Wingdings" panose="05000000000000000000" pitchFamily="2" charset="2"/>
              <a:buChar char="§"/>
            </a:pPr>
            <a:r>
              <a:rPr lang="en-US" sz="2000" b="1" dirty="0">
                <a:solidFill>
                  <a:schemeClr val="tx1"/>
                </a:solidFill>
                <a:latin typeface="Century Gothic" panose="020B0502020202020204" pitchFamily="34" charset="0"/>
              </a:rPr>
              <a:t>Practice what we preach:  Attribution and Acknowledgements</a:t>
            </a:r>
          </a:p>
          <a:p>
            <a:endParaRPr lang="en-US" sz="2000" dirty="0">
              <a:latin typeface="Century Gothic" panose="020B050202020202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xmlns="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Rectangle 6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6697"/>
    </mc:Choice>
    <mc:Fallback xmlns="">
      <p:transition spd="slow" advTm="126697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  <a:solidFill>
            <a:schemeClr val="accent5">
              <a:lumMod val="50000"/>
              <a:alpha val="50000"/>
            </a:schemeClr>
          </a:solidFill>
        </p:spPr>
        <p:txBody>
          <a:bodyPr/>
          <a:lstStyle/>
          <a:p>
            <a:pPr algn="r"/>
            <a:r>
              <a:rPr lang="en-US" sz="72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Questions?</a:t>
            </a:r>
            <a:endParaRPr lang="en-US" sz="72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6870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718"/>
    </mc:Choice>
    <mc:Fallback xmlns="">
      <p:transition spd="slow" advTm="24718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OER Resources and the University of Regina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The </a:t>
            </a:r>
            <a:r>
              <a:rPr lang="en-US" dirty="0" err="1" smtClean="0">
                <a:latin typeface="Century Gothic" panose="020B0502020202020204" pitchFamily="34" charset="0"/>
              </a:rPr>
              <a:t>PressBooks</a:t>
            </a:r>
            <a:r>
              <a:rPr lang="en-US" dirty="0" smtClean="0">
                <a:latin typeface="Century Gothic" panose="020B0502020202020204" pitchFamily="34" charset="0"/>
              </a:rPr>
              <a:t> Directory and </a:t>
            </a:r>
            <a:r>
              <a:rPr lang="en-US" b="1" dirty="0" smtClean="0">
                <a:latin typeface="Century Gothic" panose="020B0502020202020204" pitchFamily="34" charset="0"/>
              </a:rPr>
              <a:t>OER By Discipline Resource Guide: University of Regina</a:t>
            </a:r>
            <a:endParaRPr lang="en-US" b="1" dirty="0">
              <a:latin typeface="Century Gothic" panose="020B0502020202020204" pitchFamily="34" charset="0"/>
            </a:endParaRPr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xmlns="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364"/>
    </mc:Choice>
    <mc:Fallback xmlns="">
      <p:transition spd="slow" advTm="23364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purl.org/dc/terms/"/>
    <ds:schemaRef ds:uri="http://schemas.microsoft.com/office/2006/documentManagement/types"/>
    <ds:schemaRef ds:uri="16c05727-aa75-4e4a-9b5f-8a80a1165891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openxmlformats.org/package/2006/metadata/core-properties"/>
    <ds:schemaRef ds:uri="71af3243-3dd4-4a8d-8c0d-dd76da1f02a5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201</Words>
  <Application>Microsoft Office PowerPoint</Application>
  <PresentationFormat>Widescreen</PresentationFormat>
  <Paragraphs>79</Paragraphs>
  <Slides>16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4" baseType="lpstr">
      <vt:lpstr>Arial</vt:lpstr>
      <vt:lpstr>Calibri</vt:lpstr>
      <vt:lpstr>Century Gothic</vt:lpstr>
      <vt:lpstr>Corbel</vt:lpstr>
      <vt:lpstr>Garamond</vt:lpstr>
      <vt:lpstr>Times New Roman</vt:lpstr>
      <vt:lpstr>Wingdings</vt:lpstr>
      <vt:lpstr>Office Theme</vt:lpstr>
      <vt:lpstr>    Tools for Creating OER  </vt:lpstr>
      <vt:lpstr>                           </vt:lpstr>
      <vt:lpstr>Large Image</vt:lpstr>
      <vt:lpstr>   </vt:lpstr>
      <vt:lpstr>TroubleShooting Building A Book     </vt:lpstr>
      <vt:lpstr>Practical PressBooks Resources    </vt:lpstr>
      <vt:lpstr>Cloning and Best Practices</vt:lpstr>
      <vt:lpstr>Questions?</vt:lpstr>
      <vt:lpstr>OER Resources and the University of Regina </vt:lpstr>
      <vt:lpstr>OER Resources    </vt:lpstr>
      <vt:lpstr>Library Resources</vt:lpstr>
      <vt:lpstr>Other Resources     </vt:lpstr>
      <vt:lpstr>The Magical World of H5P (https://h5p.org)</vt:lpstr>
      <vt:lpstr>Other Platforms    </vt:lpstr>
      <vt:lpstr>Questions? PressBooks Activity!</vt:lpstr>
      <vt:lpstr>Thank You    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2021-01-19T18:23:44Z</dcterms:created>
  <dcterms:modified xsi:type="dcterms:W3CDTF">2022-05-09T18:07:13Z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